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8" r:id="rId3"/>
    <p:sldId id="275" r:id="rId4"/>
    <p:sldId id="273" r:id="rId5"/>
    <p:sldId id="276" r:id="rId6"/>
    <p:sldId id="259" r:id="rId7"/>
    <p:sldId id="277" r:id="rId8"/>
    <p:sldId id="260" r:id="rId9"/>
    <p:sldId id="261" r:id="rId10"/>
    <p:sldId id="262" r:id="rId11"/>
    <p:sldId id="263" r:id="rId12"/>
    <p:sldId id="264" r:id="rId13"/>
    <p:sldId id="272" r:id="rId14"/>
    <p:sldId id="279" r:id="rId15"/>
    <p:sldId id="285" r:id="rId16"/>
    <p:sldId id="286" r:id="rId17"/>
    <p:sldId id="280" r:id="rId18"/>
    <p:sldId id="281" r:id="rId19"/>
    <p:sldId id="282" r:id="rId20"/>
    <p:sldId id="283" r:id="rId21"/>
    <p:sldId id="287" r:id="rId22"/>
    <p:sldId id="288" r:id="rId23"/>
    <p:sldId id="289" r:id="rId24"/>
    <p:sldId id="290" r:id="rId25"/>
    <p:sldId id="291" r:id="rId26"/>
    <p:sldId id="267" r:id="rId27"/>
    <p:sldId id="268" r:id="rId28"/>
    <p:sldId id="278" r:id="rId29"/>
    <p:sldId id="269" r:id="rId30"/>
    <p:sldId id="270" r:id="rId31"/>
    <p:sldId id="271" r:id="rId32"/>
    <p:sldId id="26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4848"/>
  </p:normalViewPr>
  <p:slideViewPr>
    <p:cSldViewPr snapToGrid="0" snapToObjects="1">
      <p:cViewPr varScale="1">
        <p:scale>
          <a:sx n="91" d="100"/>
          <a:sy n="91" d="100"/>
        </p:scale>
        <p:origin x="12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A5CC43-731F-084F-A1B1-D9B9891A0817}" type="datetimeFigureOut">
              <a:rPr lang="en-US" smtClean="0"/>
              <a:t>3/28/22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54B0F-F909-D442-8ED1-140544A4D891}" type="slidenum">
              <a:rPr lang="en-US" smtClean="0"/>
              <a:t>‹#›</a:t>
            </a:fld>
            <a:endParaRPr lang="en-US"/>
          </a:p>
        </p:txBody>
      </p:sp>
    </p:spTree>
    <p:extLst>
      <p:ext uri="{BB962C8B-B14F-4D97-AF65-F5344CB8AC3E}">
        <p14:creationId xmlns:p14="http://schemas.microsoft.com/office/powerpoint/2010/main" val="2452449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activity, we are going to explore how land cover and change over time might affect water quality. </a:t>
            </a:r>
          </a:p>
          <a:p>
            <a:r>
              <a:rPr lang="en-US" dirty="0"/>
              <a:t>These three maps represent aerial views of land taken over 100 years. </a:t>
            </a:r>
          </a:p>
          <a:p>
            <a:endParaRPr lang="en-US" dirty="0"/>
          </a:p>
        </p:txBody>
      </p:sp>
      <p:sp>
        <p:nvSpPr>
          <p:cNvPr id="4" name="Slide Number Placeholder 3"/>
          <p:cNvSpPr>
            <a:spLocks noGrp="1"/>
          </p:cNvSpPr>
          <p:nvPr>
            <p:ph type="sldNum" sz="quarter" idx="5"/>
          </p:nvPr>
        </p:nvSpPr>
        <p:spPr/>
        <p:txBody>
          <a:bodyPr/>
          <a:lstStyle/>
          <a:p>
            <a:fld id="{3CB54B0F-F909-D442-8ED1-140544A4D891}" type="slidenum">
              <a:rPr lang="en-US" smtClean="0"/>
              <a:t>5</a:t>
            </a:fld>
            <a:endParaRPr lang="en-US"/>
          </a:p>
        </p:txBody>
      </p:sp>
    </p:spTree>
    <p:extLst>
      <p:ext uri="{BB962C8B-B14F-4D97-AF65-F5344CB8AC3E}">
        <p14:creationId xmlns:p14="http://schemas.microsoft.com/office/powerpoint/2010/main" val="33167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for student response</a:t>
            </a:r>
          </a:p>
        </p:txBody>
      </p:sp>
      <p:sp>
        <p:nvSpPr>
          <p:cNvPr id="4" name="Slide Number Placeholder 3"/>
          <p:cNvSpPr>
            <a:spLocks noGrp="1"/>
          </p:cNvSpPr>
          <p:nvPr>
            <p:ph type="sldNum" sz="quarter" idx="5"/>
          </p:nvPr>
        </p:nvSpPr>
        <p:spPr/>
        <p:txBody>
          <a:bodyPr/>
          <a:lstStyle/>
          <a:p>
            <a:fld id="{3CB54B0F-F909-D442-8ED1-140544A4D891}" type="slidenum">
              <a:rPr lang="en-US" smtClean="0"/>
              <a:t>21</a:t>
            </a:fld>
            <a:endParaRPr lang="en-US"/>
          </a:p>
        </p:txBody>
      </p:sp>
    </p:spTree>
    <p:extLst>
      <p:ext uri="{BB962C8B-B14F-4D97-AF65-F5344CB8AC3E}">
        <p14:creationId xmlns:p14="http://schemas.microsoft.com/office/powerpoint/2010/main" val="40858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54B0F-F909-D442-8ED1-140544A4D891}" type="slidenum">
              <a:rPr lang="en-US" smtClean="0"/>
              <a:t>22</a:t>
            </a:fld>
            <a:endParaRPr lang="en-US"/>
          </a:p>
        </p:txBody>
      </p:sp>
    </p:spTree>
    <p:extLst>
      <p:ext uri="{BB962C8B-B14F-4D97-AF65-F5344CB8AC3E}">
        <p14:creationId xmlns:p14="http://schemas.microsoft.com/office/powerpoint/2010/main" val="4288210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learning many ways to monitor the quality of streams over the course of the next two weeks!! </a:t>
            </a:r>
          </a:p>
        </p:txBody>
      </p:sp>
      <p:sp>
        <p:nvSpPr>
          <p:cNvPr id="4" name="Slide Number Placeholder 3"/>
          <p:cNvSpPr>
            <a:spLocks noGrp="1"/>
          </p:cNvSpPr>
          <p:nvPr>
            <p:ph type="sldNum" sz="quarter" idx="5"/>
          </p:nvPr>
        </p:nvSpPr>
        <p:spPr/>
        <p:txBody>
          <a:bodyPr/>
          <a:lstStyle/>
          <a:p>
            <a:fld id="{3CB54B0F-F909-D442-8ED1-140544A4D891}" type="slidenum">
              <a:rPr lang="en-US" smtClean="0"/>
              <a:t>24</a:t>
            </a:fld>
            <a:endParaRPr lang="en-US"/>
          </a:p>
        </p:txBody>
      </p:sp>
    </p:spTree>
    <p:extLst>
      <p:ext uri="{BB962C8B-B14F-4D97-AF65-F5344CB8AC3E}">
        <p14:creationId xmlns:p14="http://schemas.microsoft.com/office/powerpoint/2010/main" val="774283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will be focusing our water quality monitoring efforts on a campus stream. Before we begin learning different ways to conduct water quality monitoring, we want to learn a little bit about the watersheds and about the history of the campus streams.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Does anyone know what streams are on University of Georgia’s campus?</a:t>
            </a:r>
            <a:endParaRPr lang="en-US" dirty="0"/>
          </a:p>
        </p:txBody>
      </p:sp>
      <p:sp>
        <p:nvSpPr>
          <p:cNvPr id="4" name="Slide Number Placeholder 3"/>
          <p:cNvSpPr>
            <a:spLocks noGrp="1"/>
          </p:cNvSpPr>
          <p:nvPr>
            <p:ph type="sldNum" sz="quarter" idx="5"/>
          </p:nvPr>
        </p:nvSpPr>
        <p:spPr/>
        <p:txBody>
          <a:bodyPr/>
          <a:lstStyle/>
          <a:p>
            <a:fld id="{3CB54B0F-F909-D442-8ED1-140544A4D891}" type="slidenum">
              <a:rPr lang="en-US" smtClean="0"/>
              <a:t>26</a:t>
            </a:fld>
            <a:endParaRPr lang="en-US"/>
          </a:p>
        </p:txBody>
      </p:sp>
    </p:spTree>
    <p:extLst>
      <p:ext uri="{BB962C8B-B14F-4D97-AF65-F5344CB8AC3E}">
        <p14:creationId xmlns:p14="http://schemas.microsoft.com/office/powerpoint/2010/main" val="714770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define terms as a class</a:t>
            </a:r>
          </a:p>
        </p:txBody>
      </p:sp>
      <p:sp>
        <p:nvSpPr>
          <p:cNvPr id="4" name="Slide Number Placeholder 3"/>
          <p:cNvSpPr>
            <a:spLocks noGrp="1"/>
          </p:cNvSpPr>
          <p:nvPr>
            <p:ph type="sldNum" sz="quarter" idx="5"/>
          </p:nvPr>
        </p:nvSpPr>
        <p:spPr/>
        <p:txBody>
          <a:bodyPr/>
          <a:lstStyle/>
          <a:p>
            <a:fld id="{3CB54B0F-F909-D442-8ED1-140544A4D891}" type="slidenum">
              <a:rPr lang="en-US" smtClean="0"/>
              <a:t>28</a:t>
            </a:fld>
            <a:endParaRPr lang="en-US"/>
          </a:p>
        </p:txBody>
      </p:sp>
    </p:spTree>
    <p:extLst>
      <p:ext uri="{BB962C8B-B14F-4D97-AF65-F5344CB8AC3E}">
        <p14:creationId xmlns:p14="http://schemas.microsoft.com/office/powerpoint/2010/main" val="137683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for residential in Map A</a:t>
            </a:r>
          </a:p>
          <a:p>
            <a:r>
              <a:rPr lang="en-US" dirty="0"/>
              <a:t>13 km2</a:t>
            </a:r>
          </a:p>
          <a:p>
            <a:r>
              <a:rPr lang="en-US" dirty="0"/>
              <a:t>= 3.6%</a:t>
            </a:r>
          </a:p>
        </p:txBody>
      </p:sp>
      <p:sp>
        <p:nvSpPr>
          <p:cNvPr id="4" name="Slide Number Placeholder 3"/>
          <p:cNvSpPr>
            <a:spLocks noGrp="1"/>
          </p:cNvSpPr>
          <p:nvPr>
            <p:ph type="sldNum" sz="quarter" idx="5"/>
          </p:nvPr>
        </p:nvSpPr>
        <p:spPr/>
        <p:txBody>
          <a:bodyPr/>
          <a:lstStyle/>
          <a:p>
            <a:fld id="{3CB54B0F-F909-D442-8ED1-140544A4D891}" type="slidenum">
              <a:rPr lang="en-US" smtClean="0"/>
              <a:t>7</a:t>
            </a:fld>
            <a:endParaRPr lang="en-US"/>
          </a:p>
        </p:txBody>
      </p:sp>
    </p:spTree>
    <p:extLst>
      <p:ext uri="{BB962C8B-B14F-4D97-AF65-F5344CB8AC3E}">
        <p14:creationId xmlns:p14="http://schemas.microsoft.com/office/powerpoint/2010/main" val="4056870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this module, </a:t>
            </a:r>
            <a:r>
              <a:rPr lang="en-US" baseline="0" dirty="0"/>
              <a:t>we will discuss what is a watershed and why they are important. We will discuss some important definitions and discuss how urbanization influences watershed function.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cap="none" baseline="0" dirty="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cap="none" baseline="0" dirty="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cap="none" dirty="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cap="none" baseline="0" dirty="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cap="none" dirty="0">
                <a:latin typeface="+mn-lt"/>
              </a:rPr>
              <a:t>This material was based on a curriculum developed by members of the Atlanta Watershed Learning Network, led by Dr. Yomi </a:t>
            </a:r>
            <a:r>
              <a:rPr lang="en-US" sz="1200" i="0" cap="none" dirty="0" err="1">
                <a:latin typeface="+mn-lt"/>
              </a:rPr>
              <a:t>Noibi</a:t>
            </a:r>
            <a:r>
              <a:rPr lang="en-US" sz="1200" i="0" cap="none" baseline="0" dirty="0">
                <a:latin typeface="+mn-lt"/>
              </a:rPr>
              <a:t> of Eco-Action.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cap="none"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cap="none" dirty="0">
                <a:latin typeface="+mn-lt"/>
              </a:rPr>
              <a:t>Unless otherwise</a:t>
            </a:r>
            <a:r>
              <a:rPr lang="en-US" sz="1200" i="0" cap="none" baseline="0" dirty="0">
                <a:latin typeface="+mn-lt"/>
              </a:rPr>
              <a:t> noted, all of the diagrams and models used in the modules were created by Diane </a:t>
            </a:r>
            <a:r>
              <a:rPr lang="en-US" sz="1200" i="0" cap="none" baseline="0" dirty="0" err="1">
                <a:latin typeface="+mn-lt"/>
              </a:rPr>
              <a:t>Kelment</a:t>
            </a:r>
            <a:r>
              <a:rPr lang="en-US" sz="1200" i="0" cap="none" baseline="0" dirty="0">
                <a:latin typeface="+mn-lt"/>
              </a:rPr>
              <a:t>, the video material was captured and edited in large part by Allison </a:t>
            </a:r>
            <a:r>
              <a:rPr lang="en-US" sz="1200" i="0" cap="none" baseline="0" dirty="0" err="1">
                <a:latin typeface="+mn-lt"/>
              </a:rPr>
              <a:t>Krausman</a:t>
            </a:r>
            <a:r>
              <a:rPr lang="en-US" sz="1200" i="0" cap="none" baseline="0" dirty="0">
                <a:latin typeface="+mn-lt"/>
              </a:rPr>
              <a:t>, and the images used in the modules were taken by the students or instructor of the urban ecology course at UGA in 2018 or the West Atlanta Watershed Alliance.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cap="none" baseline="0" dirty="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cap="none" dirty="0">
                <a:latin typeface="+mn-lt"/>
              </a:rPr>
              <a:t>The views and opinions expressed in these materials are those of the authors and do not necessarily reflect the official policy or position of the University of Georgia.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cap="none" dirty="0">
              <a:latin typeface="+mn-lt"/>
            </a:endParaRPr>
          </a:p>
        </p:txBody>
      </p:sp>
      <p:sp>
        <p:nvSpPr>
          <p:cNvPr id="4" name="Slide Number Placeholder 3"/>
          <p:cNvSpPr>
            <a:spLocks noGrp="1"/>
          </p:cNvSpPr>
          <p:nvPr>
            <p:ph type="sldNum" sz="quarter" idx="10"/>
          </p:nvPr>
        </p:nvSpPr>
        <p:spPr/>
        <p:txBody>
          <a:bodyPr/>
          <a:lstStyle/>
          <a:p>
            <a:fld id="{A46A8C39-BC3E-4572-B398-A65F996DC65B}" type="slidenum">
              <a:rPr lang="en-US" smtClean="0"/>
              <a:t>14</a:t>
            </a:fld>
            <a:endParaRPr lang="en-US"/>
          </a:p>
        </p:txBody>
      </p:sp>
    </p:spTree>
    <p:extLst>
      <p:ext uri="{BB962C8B-B14F-4D97-AF65-F5344CB8AC3E}">
        <p14:creationId xmlns:p14="http://schemas.microsoft.com/office/powerpoint/2010/main" val="1847154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2" indent="0">
              <a:buFont typeface="Arial" panose="020B0604020202020204" pitchFamily="34" charset="0"/>
              <a:buNone/>
            </a:pPr>
            <a:r>
              <a:rPr lang="en-US" sz="1800" baseline="0" dirty="0"/>
              <a:t> Everyone does live in a watershed. </a:t>
            </a:r>
          </a:p>
          <a:p>
            <a:pPr marL="914400" lvl="2" indent="0">
              <a:buFont typeface="Arial" panose="020B0604020202020204" pitchFamily="34" charset="0"/>
              <a:buNone/>
            </a:pPr>
            <a:r>
              <a:rPr lang="en-US" sz="1800" baseline="0" dirty="0"/>
              <a:t>A watershed is an area of land where water from rain or snow drains into a larger body of water, such as rivers, marshes, lakes or oceans. </a:t>
            </a:r>
          </a:p>
          <a:p>
            <a:pPr marL="914400" lvl="2" indent="0">
              <a:buFont typeface="Arial" panose="020B0604020202020204" pitchFamily="34" charset="0"/>
              <a:buNone/>
            </a:pPr>
            <a:r>
              <a:rPr lang="en-US" sz="1800" baseline="0" dirty="0"/>
              <a:t>As you can see in this figure, water entering a watershed through surface water, such as rain or snow, flows downhill. </a:t>
            </a:r>
          </a:p>
          <a:p>
            <a:pPr marL="914400" lvl="2" indent="0">
              <a:buFont typeface="Arial" panose="020B0604020202020204" pitchFamily="34" charset="0"/>
              <a:buNone/>
            </a:pPr>
            <a:endParaRPr lang="en-US" sz="1800" baseline="0" dirty="0"/>
          </a:p>
        </p:txBody>
      </p:sp>
      <p:sp>
        <p:nvSpPr>
          <p:cNvPr id="4" name="Slide Number Placeholder 3"/>
          <p:cNvSpPr>
            <a:spLocks noGrp="1"/>
          </p:cNvSpPr>
          <p:nvPr>
            <p:ph type="sldNum" sz="quarter" idx="10"/>
          </p:nvPr>
        </p:nvSpPr>
        <p:spPr/>
        <p:txBody>
          <a:bodyPr/>
          <a:lstStyle/>
          <a:p>
            <a:fld id="{77542409-6A04-4DC6-AC3A-D3758287A8F2}" type="slidenum">
              <a:rPr lang="en-US" smtClean="0"/>
              <a:t>15</a:t>
            </a:fld>
            <a:endParaRPr lang="en-US"/>
          </a:p>
        </p:txBody>
      </p:sp>
    </p:spTree>
    <p:extLst>
      <p:ext uri="{BB962C8B-B14F-4D97-AF65-F5344CB8AC3E}">
        <p14:creationId xmlns:p14="http://schemas.microsoft.com/office/powerpoint/2010/main" val="2580206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2" indent="0">
              <a:buFont typeface="Arial" panose="020B0604020202020204" pitchFamily="34" charset="0"/>
              <a:buNone/>
            </a:pPr>
            <a:endParaRPr lang="en-US" sz="1800" baseline="0" dirty="0"/>
          </a:p>
          <a:p>
            <a:pPr marL="914400" lvl="2" indent="0">
              <a:buFont typeface="Arial" panose="020B0604020202020204" pitchFamily="34" charset="0"/>
              <a:buNone/>
            </a:pPr>
            <a:r>
              <a:rPr lang="en-US" sz="1800" baseline="0" dirty="0"/>
              <a:t>Think back to our ”Color me a Watershed” Activity. Each map – A, B, and C – represented a watershed. </a:t>
            </a:r>
          </a:p>
          <a:p>
            <a:pPr marL="914400" lvl="2" indent="0">
              <a:buFont typeface="Arial" panose="020B0604020202020204" pitchFamily="34" charset="0"/>
              <a:buNone/>
            </a:pPr>
            <a:endParaRPr lang="en-US" sz="1800" baseline="0" dirty="0"/>
          </a:p>
        </p:txBody>
      </p:sp>
      <p:sp>
        <p:nvSpPr>
          <p:cNvPr id="4" name="Slide Number Placeholder 3"/>
          <p:cNvSpPr>
            <a:spLocks noGrp="1"/>
          </p:cNvSpPr>
          <p:nvPr>
            <p:ph type="sldNum" sz="quarter" idx="10"/>
          </p:nvPr>
        </p:nvSpPr>
        <p:spPr/>
        <p:txBody>
          <a:bodyPr/>
          <a:lstStyle/>
          <a:p>
            <a:fld id="{77542409-6A04-4DC6-AC3A-D3758287A8F2}" type="slidenum">
              <a:rPr lang="en-US" smtClean="0"/>
              <a:t>16</a:t>
            </a:fld>
            <a:endParaRPr lang="en-US"/>
          </a:p>
        </p:txBody>
      </p:sp>
    </p:spTree>
    <p:extLst>
      <p:ext uri="{BB962C8B-B14F-4D97-AF65-F5344CB8AC3E}">
        <p14:creationId xmlns:p14="http://schemas.microsoft.com/office/powerpoint/2010/main" val="2100814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2" indent="0">
              <a:buFont typeface="Arial" panose="020B0604020202020204" pitchFamily="34" charset="0"/>
              <a:buNone/>
            </a:pPr>
            <a:r>
              <a:rPr lang="en-US" sz="1800" baseline="0" dirty="0"/>
              <a:t>If surface water percolates, or drains through soil, it can enter the groundwater. </a:t>
            </a:r>
          </a:p>
          <a:p>
            <a:pPr marL="914400" lvl="2" indent="0">
              <a:buFont typeface="Arial" panose="020B0604020202020204" pitchFamily="34" charset="0"/>
              <a:buNone/>
            </a:pPr>
            <a:r>
              <a:rPr lang="en-US" sz="1800" baseline="0" dirty="0"/>
              <a:t>Groundwater is water held underground in soil or rock</a:t>
            </a:r>
          </a:p>
          <a:p>
            <a:pPr marL="914400" lvl="2" indent="0">
              <a:buFont typeface="Arial" panose="020B0604020202020204" pitchFamily="34" charset="0"/>
              <a:buNone/>
            </a:pPr>
            <a:r>
              <a:rPr lang="en-US" sz="1800" baseline="0" dirty="0"/>
              <a:t>Both surface water and ground water flow into larger bodies of water. </a:t>
            </a:r>
          </a:p>
          <a:p>
            <a:pPr marL="914400" lvl="2" indent="0">
              <a:buFont typeface="Arial" panose="020B0604020202020204" pitchFamily="34" charset="0"/>
              <a:buNone/>
            </a:pPr>
            <a:endParaRPr lang="en-US" sz="1800" baseline="0" dirty="0"/>
          </a:p>
        </p:txBody>
      </p:sp>
      <p:sp>
        <p:nvSpPr>
          <p:cNvPr id="4" name="Slide Number Placeholder 3"/>
          <p:cNvSpPr>
            <a:spLocks noGrp="1"/>
          </p:cNvSpPr>
          <p:nvPr>
            <p:ph type="sldNum" sz="quarter" idx="10"/>
          </p:nvPr>
        </p:nvSpPr>
        <p:spPr/>
        <p:txBody>
          <a:bodyPr/>
          <a:lstStyle/>
          <a:p>
            <a:fld id="{77542409-6A04-4DC6-AC3A-D3758287A8F2}" type="slidenum">
              <a:rPr lang="en-US" smtClean="0"/>
              <a:t>17</a:t>
            </a:fld>
            <a:endParaRPr lang="en-US"/>
          </a:p>
        </p:txBody>
      </p:sp>
    </p:spTree>
    <p:extLst>
      <p:ext uri="{BB962C8B-B14F-4D97-AF65-F5344CB8AC3E}">
        <p14:creationId xmlns:p14="http://schemas.microsoft.com/office/powerpoint/2010/main" val="1399314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natural water cycle is a series of connected processes of evaporation, condensation, precipitation and groundwater flow.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water cycle</a:t>
            </a:r>
            <a:r>
              <a:rPr lang="en-US" sz="1200" b="0" i="0" kern="1200" baseline="0" dirty="0">
                <a:solidFill>
                  <a:schemeClr val="tx1"/>
                </a:solidFill>
                <a:effectLst/>
                <a:latin typeface="+mn-lt"/>
                <a:ea typeface="+mn-ea"/>
                <a:cs typeface="+mn-cs"/>
              </a:rPr>
              <a:t> still exists in urban areas, but it is influenced by the amount of and type of development and changes in climate and geology associated with growing towns and cities. Urbanization influences the water cycle in many important ways, however, for the purpose of our discussion, we will primarily be focusing on increases in surface runoff due to decreases in percolation or filtration</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images</a:t>
            </a:r>
            <a:r>
              <a:rPr lang="en-US" sz="1200" b="0" i="0" kern="1200" baseline="0" dirty="0">
                <a:solidFill>
                  <a:schemeClr val="tx1"/>
                </a:solidFill>
                <a:effectLst/>
                <a:latin typeface="+mn-lt"/>
                <a:ea typeface="+mn-ea"/>
                <a:cs typeface="+mn-cs"/>
              </a:rPr>
              <a:t> were taken from the </a:t>
            </a:r>
            <a:r>
              <a:rPr lang="en-US" sz="1200" b="0" i="0" kern="1200" baseline="0" dirty="0" err="1">
                <a:solidFill>
                  <a:schemeClr val="tx1"/>
                </a:solidFill>
                <a:effectLst/>
                <a:latin typeface="+mn-lt"/>
                <a:ea typeface="+mn-ea"/>
                <a:cs typeface="+mn-cs"/>
              </a:rPr>
              <a:t>BluePlanet</a:t>
            </a:r>
            <a:r>
              <a:rPr lang="en-US" sz="1200" b="0" i="0" kern="1200" baseline="0" dirty="0">
                <a:solidFill>
                  <a:schemeClr val="tx1"/>
                </a:solidFill>
                <a:effectLst/>
                <a:latin typeface="+mn-lt"/>
                <a:ea typeface="+mn-ea"/>
                <a:cs typeface="+mn-cs"/>
              </a:rPr>
              <a:t> website, who credit the </a:t>
            </a:r>
            <a:r>
              <a:rPr lang="en-US" sz="1200" b="0" i="0" kern="1200" baseline="0" dirty="0" err="1">
                <a:solidFill>
                  <a:schemeClr val="tx1"/>
                </a:solidFill>
                <a:effectLst/>
                <a:latin typeface="+mn-lt"/>
                <a:ea typeface="+mn-ea"/>
                <a:cs typeface="+mn-cs"/>
              </a:rPr>
              <a:t>Aukland</a:t>
            </a:r>
            <a:r>
              <a:rPr lang="en-US" sz="1200" b="0" i="0" kern="1200" baseline="0" dirty="0">
                <a:solidFill>
                  <a:schemeClr val="tx1"/>
                </a:solidFill>
                <a:effectLst/>
                <a:latin typeface="+mn-lt"/>
                <a:ea typeface="+mn-ea"/>
                <a:cs typeface="+mn-cs"/>
              </a:rPr>
              <a:t> Council with the development of the images. </a:t>
            </a:r>
            <a:endParaRPr lang="en-US" dirty="0"/>
          </a:p>
        </p:txBody>
      </p:sp>
      <p:sp>
        <p:nvSpPr>
          <p:cNvPr id="4" name="Slide Number Placeholder 3"/>
          <p:cNvSpPr>
            <a:spLocks noGrp="1"/>
          </p:cNvSpPr>
          <p:nvPr>
            <p:ph type="sldNum" sz="quarter" idx="10"/>
          </p:nvPr>
        </p:nvSpPr>
        <p:spPr/>
        <p:txBody>
          <a:bodyPr/>
          <a:lstStyle/>
          <a:p>
            <a:fld id="{77542409-6A04-4DC6-AC3A-D3758287A8F2}" type="slidenum">
              <a:rPr lang="en-US" smtClean="0"/>
              <a:t>18</a:t>
            </a:fld>
            <a:endParaRPr lang="en-US"/>
          </a:p>
        </p:txBody>
      </p:sp>
    </p:spTree>
    <p:extLst>
      <p:ext uri="{BB962C8B-B14F-4D97-AF65-F5344CB8AC3E}">
        <p14:creationId xmlns:p14="http://schemas.microsoft.com/office/powerpoint/2010/main" val="300251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natural system, approximately only 10% of the water coming into the system as precipitation will create surface</a:t>
            </a:r>
            <a:r>
              <a:rPr lang="en-US" sz="1200" b="0" i="0" kern="1200" baseline="0" dirty="0">
                <a:solidFill>
                  <a:schemeClr val="tx1"/>
                </a:solidFill>
                <a:effectLst/>
                <a:latin typeface="+mn-lt"/>
                <a:ea typeface="+mn-ea"/>
                <a:cs typeface="+mn-cs"/>
              </a:rPr>
              <a:t> runoff, or water flowing over land. The remaining water will either filter into the ground through the soil (percolation) or go back into the atmosphere through evapotranspiration, the process of water evaporating from land and water and or being transpired or released by plants.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Stream Restoration: Principles, Processes and Practices (Federal Interagency Stream Restoration Working Group,</a:t>
            </a:r>
            <a:r>
              <a:rPr lang="en-US" sz="1200" b="0" i="0" kern="1200" baseline="0" dirty="0">
                <a:solidFill>
                  <a:schemeClr val="tx1"/>
                </a:solidFill>
                <a:effectLst/>
                <a:latin typeface="+mn-lt"/>
                <a:ea typeface="+mn-ea"/>
                <a:cs typeface="+mn-cs"/>
              </a:rPr>
              <a:t> USA</a:t>
            </a:r>
            <a:r>
              <a:rPr lang="en-US" sz="1200" b="0" i="0" kern="1200" dirty="0">
                <a:solidFill>
                  <a:schemeClr val="tx1"/>
                </a:solidFill>
                <a:effectLst/>
                <a:latin typeface="+mn-lt"/>
                <a:ea typeface="+mn-ea"/>
                <a:cs typeface="+mn-cs"/>
              </a:rPr>
              <a:t> 1998). </a:t>
            </a:r>
            <a:r>
              <a:rPr lang="en-US" sz="800" b="0" i="0" kern="1200" dirty="0">
                <a:solidFill>
                  <a:schemeClr val="tx1"/>
                </a:solidFill>
                <a:effectLst/>
                <a:latin typeface="+mn-lt"/>
                <a:ea typeface="+mn-ea"/>
                <a:cs typeface="+mn-cs"/>
              </a:rPr>
              <a:t>https://www.nrcs.usda.gov/Internet/FSE_DOCUMENTS/stelprdb1044574.pdf</a:t>
            </a:r>
            <a:endParaRPr lang="en-US" sz="800" dirty="0"/>
          </a:p>
        </p:txBody>
      </p:sp>
      <p:sp>
        <p:nvSpPr>
          <p:cNvPr id="4" name="Slide Number Placeholder 3"/>
          <p:cNvSpPr>
            <a:spLocks noGrp="1"/>
          </p:cNvSpPr>
          <p:nvPr>
            <p:ph type="sldNum" sz="quarter" idx="10"/>
          </p:nvPr>
        </p:nvSpPr>
        <p:spPr/>
        <p:txBody>
          <a:bodyPr/>
          <a:lstStyle/>
          <a:p>
            <a:fld id="{77542409-6A04-4DC6-AC3A-D3758287A8F2}" type="slidenum">
              <a:rPr lang="en-US" smtClean="0"/>
              <a:t>19</a:t>
            </a:fld>
            <a:endParaRPr lang="en-US"/>
          </a:p>
        </p:txBody>
      </p:sp>
    </p:spTree>
    <p:extLst>
      <p:ext uri="{BB962C8B-B14F-4D97-AF65-F5344CB8AC3E}">
        <p14:creationId xmlns:p14="http://schemas.microsoft.com/office/powerpoint/2010/main" val="2036123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However, increasing impervious cover, or surfaces</a:t>
            </a:r>
            <a:r>
              <a:rPr lang="en-US" sz="1200" b="0" i="0" kern="1200" baseline="0" dirty="0">
                <a:solidFill>
                  <a:schemeClr val="tx1"/>
                </a:solidFill>
                <a:effectLst/>
                <a:latin typeface="+mn-lt"/>
                <a:ea typeface="+mn-ea"/>
                <a:cs typeface="+mn-cs"/>
              </a:rPr>
              <a:t> that do not permit water filtration through the soil,</a:t>
            </a:r>
            <a:r>
              <a:rPr lang="en-US" sz="1200" b="0" i="0" kern="1200" dirty="0">
                <a:solidFill>
                  <a:schemeClr val="tx1"/>
                </a:solidFill>
                <a:effectLst/>
                <a:latin typeface="+mn-lt"/>
                <a:ea typeface="+mn-ea"/>
                <a:cs typeface="+mn-cs"/>
              </a:rPr>
              <a:t> in a watershed results in increased surface runoff. Impervious surfaces include</a:t>
            </a:r>
            <a:r>
              <a:rPr lang="en-US" sz="1200" b="0" i="0" kern="1200" baseline="0" dirty="0">
                <a:solidFill>
                  <a:schemeClr val="tx1"/>
                </a:solidFill>
                <a:effectLst/>
                <a:latin typeface="+mn-lt"/>
                <a:ea typeface="+mn-ea"/>
                <a:cs typeface="+mn-cs"/>
              </a:rPr>
              <a:t> roads, parking lots, and roofs. </a:t>
            </a:r>
          </a:p>
          <a:p>
            <a:r>
              <a:rPr lang="en-US" sz="1200" b="0" i="0" kern="1200" baseline="0" dirty="0">
                <a:solidFill>
                  <a:schemeClr val="tx1"/>
                </a:solidFill>
                <a:effectLst/>
                <a:latin typeface="+mn-lt"/>
                <a:ea typeface="+mn-ea"/>
                <a:cs typeface="+mn-cs"/>
              </a:rPr>
              <a:t>As we can see from this figure, a</a:t>
            </a:r>
            <a:r>
              <a:rPr lang="en-US" sz="1200" b="0" i="0" kern="1200" dirty="0">
                <a:solidFill>
                  <a:schemeClr val="tx1"/>
                </a:solidFill>
                <a:effectLst/>
                <a:latin typeface="+mn-lt"/>
                <a:ea typeface="+mn-ea"/>
                <a:cs typeface="+mn-cs"/>
              </a:rPr>
              <a:t>s little as 10 percent impervious cover in a watershed can result in increases in the</a:t>
            </a:r>
            <a:r>
              <a:rPr lang="en-US" sz="1200" b="0" i="0" kern="1200" baseline="0" dirty="0">
                <a:solidFill>
                  <a:schemeClr val="tx1"/>
                </a:solidFill>
                <a:effectLst/>
                <a:latin typeface="+mn-lt"/>
                <a:ea typeface="+mn-ea"/>
                <a:cs typeface="+mn-cs"/>
              </a:rPr>
              <a:t> amount of water running over land.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Stream Restoration: Principles, Processes and Practices (Federal Interagency Stream Restoration Working Group,</a:t>
            </a:r>
            <a:r>
              <a:rPr lang="en-US" sz="1200" b="0" i="0" kern="1200" baseline="0" dirty="0">
                <a:solidFill>
                  <a:schemeClr val="tx1"/>
                </a:solidFill>
                <a:effectLst/>
                <a:latin typeface="+mn-lt"/>
                <a:ea typeface="+mn-ea"/>
                <a:cs typeface="+mn-cs"/>
              </a:rPr>
              <a:t> USA</a:t>
            </a:r>
            <a:r>
              <a:rPr lang="en-US" sz="1200" b="0" i="0" kern="1200" dirty="0">
                <a:solidFill>
                  <a:schemeClr val="tx1"/>
                </a:solidFill>
                <a:effectLst/>
                <a:latin typeface="+mn-lt"/>
                <a:ea typeface="+mn-ea"/>
                <a:cs typeface="+mn-cs"/>
              </a:rPr>
              <a:t> 1998). </a:t>
            </a:r>
            <a:r>
              <a:rPr lang="en-US" sz="800" b="0" i="0" kern="1200" dirty="0">
                <a:solidFill>
                  <a:schemeClr val="tx1"/>
                </a:solidFill>
                <a:effectLst/>
                <a:latin typeface="+mn-lt"/>
                <a:ea typeface="+mn-ea"/>
                <a:cs typeface="+mn-cs"/>
              </a:rPr>
              <a:t>https://www.nrcs.usda.gov/Internet/FSE_DOCUMENTS/stelprdb1044574.pdf</a:t>
            </a:r>
            <a:endParaRPr lang="en-US" sz="800" dirty="0"/>
          </a:p>
        </p:txBody>
      </p:sp>
      <p:sp>
        <p:nvSpPr>
          <p:cNvPr id="4" name="Slide Number Placeholder 3"/>
          <p:cNvSpPr>
            <a:spLocks noGrp="1"/>
          </p:cNvSpPr>
          <p:nvPr>
            <p:ph type="sldNum" sz="quarter" idx="10"/>
          </p:nvPr>
        </p:nvSpPr>
        <p:spPr/>
        <p:txBody>
          <a:bodyPr/>
          <a:lstStyle/>
          <a:p>
            <a:fld id="{77542409-6A04-4DC6-AC3A-D3758287A8F2}" type="slidenum">
              <a:rPr lang="en-US" smtClean="0"/>
              <a:t>20</a:t>
            </a:fld>
            <a:endParaRPr lang="en-US"/>
          </a:p>
        </p:txBody>
      </p:sp>
    </p:spTree>
    <p:extLst>
      <p:ext uri="{BB962C8B-B14F-4D97-AF65-F5344CB8AC3E}">
        <p14:creationId xmlns:p14="http://schemas.microsoft.com/office/powerpoint/2010/main" val="467364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7568D-727F-3A45-BD12-4694607FD6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C039C9-F663-A842-BD73-2B3D5B667D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2C9EDB-0FD9-FF41-9E6D-F1F635746C11}"/>
              </a:ext>
            </a:extLst>
          </p:cNvPr>
          <p:cNvSpPr>
            <a:spLocks noGrp="1"/>
          </p:cNvSpPr>
          <p:nvPr>
            <p:ph type="dt" sz="half" idx="10"/>
          </p:nvPr>
        </p:nvSpPr>
        <p:spPr/>
        <p:txBody>
          <a:bodyPr/>
          <a:lstStyle/>
          <a:p>
            <a:fld id="{679726A4-490C-9740-A1BE-3306EA400905}" type="datetimeFigureOut">
              <a:rPr lang="en-US" smtClean="0"/>
              <a:t>3/28/22</a:t>
            </a:fld>
            <a:endParaRPr lang="en-US"/>
          </a:p>
        </p:txBody>
      </p:sp>
      <p:sp>
        <p:nvSpPr>
          <p:cNvPr id="5" name="Footer Placeholder 4">
            <a:extLst>
              <a:ext uri="{FF2B5EF4-FFF2-40B4-BE49-F238E27FC236}">
                <a16:creationId xmlns:a16="http://schemas.microsoft.com/office/drawing/2014/main" id="{4EEA86E1-27F9-3241-9F20-2EE2510761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26FA3-1A59-364D-A516-4798C61B229B}"/>
              </a:ext>
            </a:extLst>
          </p:cNvPr>
          <p:cNvSpPr>
            <a:spLocks noGrp="1"/>
          </p:cNvSpPr>
          <p:nvPr>
            <p:ph type="sldNum" sz="quarter" idx="12"/>
          </p:nvPr>
        </p:nvSpPr>
        <p:spPr/>
        <p:txBody>
          <a:bodyPr/>
          <a:lstStyle/>
          <a:p>
            <a:fld id="{2FCACD78-33E6-F14B-A93F-EC19FE720B84}" type="slidenum">
              <a:rPr lang="en-US" smtClean="0"/>
              <a:t>‹#›</a:t>
            </a:fld>
            <a:endParaRPr lang="en-US"/>
          </a:p>
        </p:txBody>
      </p:sp>
      <p:pic>
        <p:nvPicPr>
          <p:cNvPr id="7" name="Picture 6">
            <a:extLst>
              <a:ext uri="{FF2B5EF4-FFF2-40B4-BE49-F238E27FC236}">
                <a16:creationId xmlns:a16="http://schemas.microsoft.com/office/drawing/2014/main" id="{B1039DA0-915B-934F-BE58-18D6F550F70B}"/>
              </a:ext>
            </a:extLst>
          </p:cNvPr>
          <p:cNvPicPr>
            <a:picLocks noChangeAspect="1"/>
          </p:cNvPicPr>
          <p:nvPr userDrawn="1"/>
        </p:nvPicPr>
        <p:blipFill>
          <a:blip r:embed="rId2"/>
          <a:stretch>
            <a:fillRect/>
          </a:stretch>
        </p:blipFill>
        <p:spPr>
          <a:xfrm>
            <a:off x="-102732" y="5896655"/>
            <a:ext cx="1147762" cy="1147762"/>
          </a:xfrm>
          <a:prstGeom prst="rect">
            <a:avLst/>
          </a:prstGeom>
        </p:spPr>
      </p:pic>
    </p:spTree>
    <p:extLst>
      <p:ext uri="{BB962C8B-B14F-4D97-AF65-F5344CB8AC3E}">
        <p14:creationId xmlns:p14="http://schemas.microsoft.com/office/powerpoint/2010/main" val="184365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2A25-E618-0947-A302-6D8CB36C4D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549A9A-DAE1-DB4C-9EA0-F6D95DAE866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EB16-D9A5-BA42-B270-E9895F69A77E}"/>
              </a:ext>
            </a:extLst>
          </p:cNvPr>
          <p:cNvSpPr>
            <a:spLocks noGrp="1"/>
          </p:cNvSpPr>
          <p:nvPr>
            <p:ph type="dt" sz="half" idx="10"/>
          </p:nvPr>
        </p:nvSpPr>
        <p:spPr/>
        <p:txBody>
          <a:bodyPr/>
          <a:lstStyle/>
          <a:p>
            <a:fld id="{679726A4-490C-9740-A1BE-3306EA400905}" type="datetimeFigureOut">
              <a:rPr lang="en-US" smtClean="0"/>
              <a:t>3/28/22</a:t>
            </a:fld>
            <a:endParaRPr lang="en-US"/>
          </a:p>
        </p:txBody>
      </p:sp>
      <p:sp>
        <p:nvSpPr>
          <p:cNvPr id="5" name="Footer Placeholder 4">
            <a:extLst>
              <a:ext uri="{FF2B5EF4-FFF2-40B4-BE49-F238E27FC236}">
                <a16:creationId xmlns:a16="http://schemas.microsoft.com/office/drawing/2014/main" id="{A1138578-5778-3044-B7C5-E27F4FE64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3E24E8-D78B-754A-9270-F80FC5FCECA0}"/>
              </a:ext>
            </a:extLst>
          </p:cNvPr>
          <p:cNvSpPr>
            <a:spLocks noGrp="1"/>
          </p:cNvSpPr>
          <p:nvPr>
            <p:ph type="sldNum" sz="quarter" idx="12"/>
          </p:nvPr>
        </p:nvSpPr>
        <p:spPr/>
        <p:txBody>
          <a:bodyPr/>
          <a:lstStyle/>
          <a:p>
            <a:fld id="{2FCACD78-33E6-F14B-A93F-EC19FE720B84}" type="slidenum">
              <a:rPr lang="en-US" smtClean="0"/>
              <a:t>‹#›</a:t>
            </a:fld>
            <a:endParaRPr lang="en-US"/>
          </a:p>
        </p:txBody>
      </p:sp>
    </p:spTree>
    <p:extLst>
      <p:ext uri="{BB962C8B-B14F-4D97-AF65-F5344CB8AC3E}">
        <p14:creationId xmlns:p14="http://schemas.microsoft.com/office/powerpoint/2010/main" val="1107077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32E8D7-8461-0141-9286-68435D4C67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077AB6-0E6B-4A4E-9276-11E107792A7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B7C1E3-A3B3-FA4A-A39F-FB06BE271E79}"/>
              </a:ext>
            </a:extLst>
          </p:cNvPr>
          <p:cNvSpPr>
            <a:spLocks noGrp="1"/>
          </p:cNvSpPr>
          <p:nvPr>
            <p:ph type="dt" sz="half" idx="10"/>
          </p:nvPr>
        </p:nvSpPr>
        <p:spPr/>
        <p:txBody>
          <a:bodyPr/>
          <a:lstStyle/>
          <a:p>
            <a:fld id="{679726A4-490C-9740-A1BE-3306EA400905}" type="datetimeFigureOut">
              <a:rPr lang="en-US" smtClean="0"/>
              <a:t>3/28/22</a:t>
            </a:fld>
            <a:endParaRPr lang="en-US"/>
          </a:p>
        </p:txBody>
      </p:sp>
      <p:sp>
        <p:nvSpPr>
          <p:cNvPr id="5" name="Footer Placeholder 4">
            <a:extLst>
              <a:ext uri="{FF2B5EF4-FFF2-40B4-BE49-F238E27FC236}">
                <a16:creationId xmlns:a16="http://schemas.microsoft.com/office/drawing/2014/main" id="{951049AD-5FC6-F145-9DE5-537B33CB9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F34CF4-AF9F-F341-8655-72F26F46AD03}"/>
              </a:ext>
            </a:extLst>
          </p:cNvPr>
          <p:cNvSpPr>
            <a:spLocks noGrp="1"/>
          </p:cNvSpPr>
          <p:nvPr>
            <p:ph type="sldNum" sz="quarter" idx="12"/>
          </p:nvPr>
        </p:nvSpPr>
        <p:spPr/>
        <p:txBody>
          <a:bodyPr/>
          <a:lstStyle/>
          <a:p>
            <a:fld id="{2FCACD78-33E6-F14B-A93F-EC19FE720B84}" type="slidenum">
              <a:rPr lang="en-US" smtClean="0"/>
              <a:t>‹#›</a:t>
            </a:fld>
            <a:endParaRPr lang="en-US"/>
          </a:p>
        </p:txBody>
      </p:sp>
    </p:spTree>
    <p:extLst>
      <p:ext uri="{BB962C8B-B14F-4D97-AF65-F5344CB8AC3E}">
        <p14:creationId xmlns:p14="http://schemas.microsoft.com/office/powerpoint/2010/main" val="1570698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439AD-3985-8148-BC4C-6738017ECA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0A70-8F20-B64D-9E18-0D850CA7D69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ED57B1-BE49-D442-BF1B-6E6BDF0BB7E2}"/>
              </a:ext>
            </a:extLst>
          </p:cNvPr>
          <p:cNvSpPr>
            <a:spLocks noGrp="1"/>
          </p:cNvSpPr>
          <p:nvPr>
            <p:ph type="dt" sz="half" idx="10"/>
          </p:nvPr>
        </p:nvSpPr>
        <p:spPr/>
        <p:txBody>
          <a:bodyPr/>
          <a:lstStyle/>
          <a:p>
            <a:fld id="{679726A4-490C-9740-A1BE-3306EA400905}" type="datetimeFigureOut">
              <a:rPr lang="en-US" smtClean="0"/>
              <a:t>3/28/22</a:t>
            </a:fld>
            <a:endParaRPr lang="en-US"/>
          </a:p>
        </p:txBody>
      </p:sp>
      <p:sp>
        <p:nvSpPr>
          <p:cNvPr id="5" name="Footer Placeholder 4">
            <a:extLst>
              <a:ext uri="{FF2B5EF4-FFF2-40B4-BE49-F238E27FC236}">
                <a16:creationId xmlns:a16="http://schemas.microsoft.com/office/drawing/2014/main" id="{38EAACA0-D023-2D44-8BB4-816DDC684C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620BB9-5871-264D-A501-4F6EA4EE588D}"/>
              </a:ext>
            </a:extLst>
          </p:cNvPr>
          <p:cNvSpPr>
            <a:spLocks noGrp="1"/>
          </p:cNvSpPr>
          <p:nvPr>
            <p:ph type="sldNum" sz="quarter" idx="12"/>
          </p:nvPr>
        </p:nvSpPr>
        <p:spPr/>
        <p:txBody>
          <a:bodyPr/>
          <a:lstStyle/>
          <a:p>
            <a:fld id="{2FCACD78-33E6-F14B-A93F-EC19FE720B84}" type="slidenum">
              <a:rPr lang="en-US" smtClean="0"/>
              <a:t>‹#›</a:t>
            </a:fld>
            <a:endParaRPr lang="en-US"/>
          </a:p>
        </p:txBody>
      </p:sp>
    </p:spTree>
    <p:extLst>
      <p:ext uri="{BB962C8B-B14F-4D97-AF65-F5344CB8AC3E}">
        <p14:creationId xmlns:p14="http://schemas.microsoft.com/office/powerpoint/2010/main" val="791922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F0408-ACD9-D341-A407-AC60BF0C5E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931C94-6D94-ED4A-BD1B-29C91DEA2F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DD557E7-62E7-4048-96A6-982999F9D0E1}"/>
              </a:ext>
            </a:extLst>
          </p:cNvPr>
          <p:cNvSpPr>
            <a:spLocks noGrp="1"/>
          </p:cNvSpPr>
          <p:nvPr>
            <p:ph type="dt" sz="half" idx="10"/>
          </p:nvPr>
        </p:nvSpPr>
        <p:spPr/>
        <p:txBody>
          <a:bodyPr/>
          <a:lstStyle/>
          <a:p>
            <a:fld id="{679726A4-490C-9740-A1BE-3306EA400905}" type="datetimeFigureOut">
              <a:rPr lang="en-US" smtClean="0"/>
              <a:t>3/28/22</a:t>
            </a:fld>
            <a:endParaRPr lang="en-US"/>
          </a:p>
        </p:txBody>
      </p:sp>
      <p:sp>
        <p:nvSpPr>
          <p:cNvPr id="5" name="Footer Placeholder 4">
            <a:extLst>
              <a:ext uri="{FF2B5EF4-FFF2-40B4-BE49-F238E27FC236}">
                <a16:creationId xmlns:a16="http://schemas.microsoft.com/office/drawing/2014/main" id="{ACF09EC8-C399-934E-AF0A-A94912BB1D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3CC035-FF69-2C4B-BC0C-D216C340318D}"/>
              </a:ext>
            </a:extLst>
          </p:cNvPr>
          <p:cNvSpPr>
            <a:spLocks noGrp="1"/>
          </p:cNvSpPr>
          <p:nvPr>
            <p:ph type="sldNum" sz="quarter" idx="12"/>
          </p:nvPr>
        </p:nvSpPr>
        <p:spPr/>
        <p:txBody>
          <a:bodyPr/>
          <a:lstStyle/>
          <a:p>
            <a:fld id="{2FCACD78-33E6-F14B-A93F-EC19FE720B84}" type="slidenum">
              <a:rPr lang="en-US" smtClean="0"/>
              <a:t>‹#›</a:t>
            </a:fld>
            <a:endParaRPr lang="en-US"/>
          </a:p>
        </p:txBody>
      </p:sp>
    </p:spTree>
    <p:extLst>
      <p:ext uri="{BB962C8B-B14F-4D97-AF65-F5344CB8AC3E}">
        <p14:creationId xmlns:p14="http://schemas.microsoft.com/office/powerpoint/2010/main" val="3587111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64FD9-8B90-E743-B398-9A9CD0F8FE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EFDE15-ADF6-824A-AAD2-6696F2C0AFD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82EE41-3E13-8F46-949C-C3547812307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4DF846-CCB2-4941-9434-B7A1F3AAFB15}"/>
              </a:ext>
            </a:extLst>
          </p:cNvPr>
          <p:cNvSpPr>
            <a:spLocks noGrp="1"/>
          </p:cNvSpPr>
          <p:nvPr>
            <p:ph type="dt" sz="half" idx="10"/>
          </p:nvPr>
        </p:nvSpPr>
        <p:spPr/>
        <p:txBody>
          <a:bodyPr/>
          <a:lstStyle/>
          <a:p>
            <a:fld id="{679726A4-490C-9740-A1BE-3306EA400905}" type="datetimeFigureOut">
              <a:rPr lang="en-US" smtClean="0"/>
              <a:t>3/28/22</a:t>
            </a:fld>
            <a:endParaRPr lang="en-US"/>
          </a:p>
        </p:txBody>
      </p:sp>
      <p:sp>
        <p:nvSpPr>
          <p:cNvPr id="6" name="Footer Placeholder 5">
            <a:extLst>
              <a:ext uri="{FF2B5EF4-FFF2-40B4-BE49-F238E27FC236}">
                <a16:creationId xmlns:a16="http://schemas.microsoft.com/office/drawing/2014/main" id="{7EC68C12-7766-0D4C-ACE5-E7D1601EA1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37C92A-A852-D443-953C-C1179EDA9EB9}"/>
              </a:ext>
            </a:extLst>
          </p:cNvPr>
          <p:cNvSpPr>
            <a:spLocks noGrp="1"/>
          </p:cNvSpPr>
          <p:nvPr>
            <p:ph type="sldNum" sz="quarter" idx="12"/>
          </p:nvPr>
        </p:nvSpPr>
        <p:spPr/>
        <p:txBody>
          <a:bodyPr/>
          <a:lstStyle/>
          <a:p>
            <a:fld id="{2FCACD78-33E6-F14B-A93F-EC19FE720B84}" type="slidenum">
              <a:rPr lang="en-US" smtClean="0"/>
              <a:t>‹#›</a:t>
            </a:fld>
            <a:endParaRPr lang="en-US"/>
          </a:p>
        </p:txBody>
      </p:sp>
    </p:spTree>
    <p:extLst>
      <p:ext uri="{BB962C8B-B14F-4D97-AF65-F5344CB8AC3E}">
        <p14:creationId xmlns:p14="http://schemas.microsoft.com/office/powerpoint/2010/main" val="4167975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5BAC6-BD18-8F4B-87EF-6F6E2F8FAA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6AF71F-4BDF-F349-A2EB-FC3126EE39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AF12A71-020C-7044-BCB0-0FDCA387A45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6E1DBA-D4FB-184E-8D42-32A7E7E6B0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650CAB0-5406-D14D-8979-370B4609423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751B6D-FD9E-0C41-9201-EB66C9A98802}"/>
              </a:ext>
            </a:extLst>
          </p:cNvPr>
          <p:cNvSpPr>
            <a:spLocks noGrp="1"/>
          </p:cNvSpPr>
          <p:nvPr>
            <p:ph type="dt" sz="half" idx="10"/>
          </p:nvPr>
        </p:nvSpPr>
        <p:spPr/>
        <p:txBody>
          <a:bodyPr/>
          <a:lstStyle/>
          <a:p>
            <a:fld id="{679726A4-490C-9740-A1BE-3306EA400905}" type="datetimeFigureOut">
              <a:rPr lang="en-US" smtClean="0"/>
              <a:t>3/28/22</a:t>
            </a:fld>
            <a:endParaRPr lang="en-US"/>
          </a:p>
        </p:txBody>
      </p:sp>
      <p:sp>
        <p:nvSpPr>
          <p:cNvPr id="8" name="Footer Placeholder 7">
            <a:extLst>
              <a:ext uri="{FF2B5EF4-FFF2-40B4-BE49-F238E27FC236}">
                <a16:creationId xmlns:a16="http://schemas.microsoft.com/office/drawing/2014/main" id="{EFFD04BD-35F4-9943-BF06-E0EC3842D4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9AEF12-2A9D-2A46-A153-477B67DA926C}"/>
              </a:ext>
            </a:extLst>
          </p:cNvPr>
          <p:cNvSpPr>
            <a:spLocks noGrp="1"/>
          </p:cNvSpPr>
          <p:nvPr>
            <p:ph type="sldNum" sz="quarter" idx="12"/>
          </p:nvPr>
        </p:nvSpPr>
        <p:spPr/>
        <p:txBody>
          <a:bodyPr/>
          <a:lstStyle/>
          <a:p>
            <a:fld id="{2FCACD78-33E6-F14B-A93F-EC19FE720B84}" type="slidenum">
              <a:rPr lang="en-US" smtClean="0"/>
              <a:t>‹#›</a:t>
            </a:fld>
            <a:endParaRPr lang="en-US"/>
          </a:p>
        </p:txBody>
      </p:sp>
    </p:spTree>
    <p:extLst>
      <p:ext uri="{BB962C8B-B14F-4D97-AF65-F5344CB8AC3E}">
        <p14:creationId xmlns:p14="http://schemas.microsoft.com/office/powerpoint/2010/main" val="1117284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074B-332C-4249-B090-635D445E91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E594C2-A0E9-2749-B925-9D48CF669B00}"/>
              </a:ext>
            </a:extLst>
          </p:cNvPr>
          <p:cNvSpPr>
            <a:spLocks noGrp="1"/>
          </p:cNvSpPr>
          <p:nvPr>
            <p:ph type="dt" sz="half" idx="10"/>
          </p:nvPr>
        </p:nvSpPr>
        <p:spPr/>
        <p:txBody>
          <a:bodyPr/>
          <a:lstStyle/>
          <a:p>
            <a:fld id="{679726A4-490C-9740-A1BE-3306EA400905}" type="datetimeFigureOut">
              <a:rPr lang="en-US" smtClean="0"/>
              <a:t>3/28/22</a:t>
            </a:fld>
            <a:endParaRPr lang="en-US"/>
          </a:p>
        </p:txBody>
      </p:sp>
      <p:sp>
        <p:nvSpPr>
          <p:cNvPr id="4" name="Footer Placeholder 3">
            <a:extLst>
              <a:ext uri="{FF2B5EF4-FFF2-40B4-BE49-F238E27FC236}">
                <a16:creationId xmlns:a16="http://schemas.microsoft.com/office/drawing/2014/main" id="{BB3A96BD-B489-1D49-A6D0-14AC8AFAB3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53446F-8749-904B-85B2-A45F98531B42}"/>
              </a:ext>
            </a:extLst>
          </p:cNvPr>
          <p:cNvSpPr>
            <a:spLocks noGrp="1"/>
          </p:cNvSpPr>
          <p:nvPr>
            <p:ph type="sldNum" sz="quarter" idx="12"/>
          </p:nvPr>
        </p:nvSpPr>
        <p:spPr/>
        <p:txBody>
          <a:bodyPr/>
          <a:lstStyle/>
          <a:p>
            <a:fld id="{2FCACD78-33E6-F14B-A93F-EC19FE720B84}" type="slidenum">
              <a:rPr lang="en-US" smtClean="0"/>
              <a:t>‹#›</a:t>
            </a:fld>
            <a:endParaRPr lang="en-US"/>
          </a:p>
        </p:txBody>
      </p:sp>
    </p:spTree>
    <p:extLst>
      <p:ext uri="{BB962C8B-B14F-4D97-AF65-F5344CB8AC3E}">
        <p14:creationId xmlns:p14="http://schemas.microsoft.com/office/powerpoint/2010/main" val="4040547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567E30-445B-144E-85CD-00D7809BABCD}"/>
              </a:ext>
            </a:extLst>
          </p:cNvPr>
          <p:cNvSpPr>
            <a:spLocks noGrp="1"/>
          </p:cNvSpPr>
          <p:nvPr>
            <p:ph type="dt" sz="half" idx="10"/>
          </p:nvPr>
        </p:nvSpPr>
        <p:spPr/>
        <p:txBody>
          <a:bodyPr/>
          <a:lstStyle/>
          <a:p>
            <a:fld id="{679726A4-490C-9740-A1BE-3306EA400905}" type="datetimeFigureOut">
              <a:rPr lang="en-US" smtClean="0"/>
              <a:t>3/28/22</a:t>
            </a:fld>
            <a:endParaRPr lang="en-US"/>
          </a:p>
        </p:txBody>
      </p:sp>
      <p:sp>
        <p:nvSpPr>
          <p:cNvPr id="3" name="Footer Placeholder 2">
            <a:extLst>
              <a:ext uri="{FF2B5EF4-FFF2-40B4-BE49-F238E27FC236}">
                <a16:creationId xmlns:a16="http://schemas.microsoft.com/office/drawing/2014/main" id="{17AEF9E4-DF33-A64E-B1ED-BB255CF8B6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9B213C-6DA5-F34D-ADD7-96AFF8B728C0}"/>
              </a:ext>
            </a:extLst>
          </p:cNvPr>
          <p:cNvSpPr>
            <a:spLocks noGrp="1"/>
          </p:cNvSpPr>
          <p:nvPr>
            <p:ph type="sldNum" sz="quarter" idx="12"/>
          </p:nvPr>
        </p:nvSpPr>
        <p:spPr/>
        <p:txBody>
          <a:bodyPr/>
          <a:lstStyle/>
          <a:p>
            <a:fld id="{2FCACD78-33E6-F14B-A93F-EC19FE720B84}" type="slidenum">
              <a:rPr lang="en-US" smtClean="0"/>
              <a:t>‹#›</a:t>
            </a:fld>
            <a:endParaRPr lang="en-US"/>
          </a:p>
        </p:txBody>
      </p:sp>
    </p:spTree>
    <p:extLst>
      <p:ext uri="{BB962C8B-B14F-4D97-AF65-F5344CB8AC3E}">
        <p14:creationId xmlns:p14="http://schemas.microsoft.com/office/powerpoint/2010/main" val="150794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A5DBE-848C-A74E-BDC2-C011D96B97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00D72C-5652-2740-AE30-0EC077A787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C00A0F-1EB3-904C-B6A4-DD5A6FEF4A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98D44C-EB58-C742-AF9D-6B08B23B6772}"/>
              </a:ext>
            </a:extLst>
          </p:cNvPr>
          <p:cNvSpPr>
            <a:spLocks noGrp="1"/>
          </p:cNvSpPr>
          <p:nvPr>
            <p:ph type="dt" sz="half" idx="10"/>
          </p:nvPr>
        </p:nvSpPr>
        <p:spPr/>
        <p:txBody>
          <a:bodyPr/>
          <a:lstStyle/>
          <a:p>
            <a:fld id="{679726A4-490C-9740-A1BE-3306EA400905}" type="datetimeFigureOut">
              <a:rPr lang="en-US" smtClean="0"/>
              <a:t>3/28/22</a:t>
            </a:fld>
            <a:endParaRPr lang="en-US"/>
          </a:p>
        </p:txBody>
      </p:sp>
      <p:sp>
        <p:nvSpPr>
          <p:cNvPr id="6" name="Footer Placeholder 5">
            <a:extLst>
              <a:ext uri="{FF2B5EF4-FFF2-40B4-BE49-F238E27FC236}">
                <a16:creationId xmlns:a16="http://schemas.microsoft.com/office/drawing/2014/main" id="{519E25BE-7AAD-6249-83B2-765B702263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71FF23-9252-7641-B7EF-046992EA3788}"/>
              </a:ext>
            </a:extLst>
          </p:cNvPr>
          <p:cNvSpPr>
            <a:spLocks noGrp="1"/>
          </p:cNvSpPr>
          <p:nvPr>
            <p:ph type="sldNum" sz="quarter" idx="12"/>
          </p:nvPr>
        </p:nvSpPr>
        <p:spPr/>
        <p:txBody>
          <a:bodyPr/>
          <a:lstStyle/>
          <a:p>
            <a:fld id="{2FCACD78-33E6-F14B-A93F-EC19FE720B84}" type="slidenum">
              <a:rPr lang="en-US" smtClean="0"/>
              <a:t>‹#›</a:t>
            </a:fld>
            <a:endParaRPr lang="en-US"/>
          </a:p>
        </p:txBody>
      </p:sp>
    </p:spTree>
    <p:extLst>
      <p:ext uri="{BB962C8B-B14F-4D97-AF65-F5344CB8AC3E}">
        <p14:creationId xmlns:p14="http://schemas.microsoft.com/office/powerpoint/2010/main" val="635573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12904-E832-2742-AA75-3B11616258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2E4317-28C2-CD49-AE14-4A1114B403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281E00-4629-074F-84E3-92074F6011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8DFDE7B-8B82-5847-8CD4-9C93B6C470E7}"/>
              </a:ext>
            </a:extLst>
          </p:cNvPr>
          <p:cNvSpPr>
            <a:spLocks noGrp="1"/>
          </p:cNvSpPr>
          <p:nvPr>
            <p:ph type="dt" sz="half" idx="10"/>
          </p:nvPr>
        </p:nvSpPr>
        <p:spPr/>
        <p:txBody>
          <a:bodyPr/>
          <a:lstStyle/>
          <a:p>
            <a:fld id="{679726A4-490C-9740-A1BE-3306EA400905}" type="datetimeFigureOut">
              <a:rPr lang="en-US" smtClean="0"/>
              <a:t>3/28/22</a:t>
            </a:fld>
            <a:endParaRPr lang="en-US"/>
          </a:p>
        </p:txBody>
      </p:sp>
      <p:sp>
        <p:nvSpPr>
          <p:cNvPr id="6" name="Footer Placeholder 5">
            <a:extLst>
              <a:ext uri="{FF2B5EF4-FFF2-40B4-BE49-F238E27FC236}">
                <a16:creationId xmlns:a16="http://schemas.microsoft.com/office/drawing/2014/main" id="{FFEBCC26-F73D-7244-9788-49EA029FBC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1F308-B476-6E43-A3C0-2D5258680DCC}"/>
              </a:ext>
            </a:extLst>
          </p:cNvPr>
          <p:cNvSpPr>
            <a:spLocks noGrp="1"/>
          </p:cNvSpPr>
          <p:nvPr>
            <p:ph type="sldNum" sz="quarter" idx="12"/>
          </p:nvPr>
        </p:nvSpPr>
        <p:spPr/>
        <p:txBody>
          <a:bodyPr/>
          <a:lstStyle/>
          <a:p>
            <a:fld id="{2FCACD78-33E6-F14B-A93F-EC19FE720B84}" type="slidenum">
              <a:rPr lang="en-US" smtClean="0"/>
              <a:t>‹#›</a:t>
            </a:fld>
            <a:endParaRPr lang="en-US"/>
          </a:p>
        </p:txBody>
      </p:sp>
    </p:spTree>
    <p:extLst>
      <p:ext uri="{BB962C8B-B14F-4D97-AF65-F5344CB8AC3E}">
        <p14:creationId xmlns:p14="http://schemas.microsoft.com/office/powerpoint/2010/main" val="498743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C8F0BE-BF0A-B242-BB8A-E6EDF79464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AB8B48-2F22-5042-8753-72912406D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01919B-A2BD-544F-851D-F3F5B20B8F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9726A4-490C-9740-A1BE-3306EA400905}" type="datetimeFigureOut">
              <a:rPr lang="en-US" smtClean="0"/>
              <a:t>3/28/22</a:t>
            </a:fld>
            <a:endParaRPr lang="en-US"/>
          </a:p>
        </p:txBody>
      </p:sp>
      <p:sp>
        <p:nvSpPr>
          <p:cNvPr id="5" name="Footer Placeholder 4">
            <a:extLst>
              <a:ext uri="{FF2B5EF4-FFF2-40B4-BE49-F238E27FC236}">
                <a16:creationId xmlns:a16="http://schemas.microsoft.com/office/drawing/2014/main" id="{DC9B4409-3E93-C343-96E8-844D470736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CC3577-36FE-3546-9A77-4A6F71D2C1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CACD78-33E6-F14B-A93F-EC19FE720B84}" type="slidenum">
              <a:rPr lang="en-US" smtClean="0"/>
              <a:t>‹#›</a:t>
            </a:fld>
            <a:endParaRPr lang="en-US"/>
          </a:p>
        </p:txBody>
      </p:sp>
      <p:pic>
        <p:nvPicPr>
          <p:cNvPr id="7" name="Picture 6">
            <a:extLst>
              <a:ext uri="{FF2B5EF4-FFF2-40B4-BE49-F238E27FC236}">
                <a16:creationId xmlns:a16="http://schemas.microsoft.com/office/drawing/2014/main" id="{FF2B67EE-2C88-404E-8E38-ED79C53C4F05}"/>
              </a:ext>
            </a:extLst>
          </p:cNvPr>
          <p:cNvPicPr>
            <a:picLocks noChangeAspect="1"/>
          </p:cNvPicPr>
          <p:nvPr userDrawn="1"/>
        </p:nvPicPr>
        <p:blipFill>
          <a:blip r:embed="rId13"/>
          <a:stretch>
            <a:fillRect/>
          </a:stretch>
        </p:blipFill>
        <p:spPr>
          <a:xfrm>
            <a:off x="-102732" y="5896655"/>
            <a:ext cx="1147762" cy="1147762"/>
          </a:xfrm>
          <a:prstGeom prst="rect">
            <a:avLst/>
          </a:prstGeom>
        </p:spPr>
      </p:pic>
    </p:spTree>
    <p:extLst>
      <p:ext uri="{BB962C8B-B14F-4D97-AF65-F5344CB8AC3E}">
        <p14:creationId xmlns:p14="http://schemas.microsoft.com/office/powerpoint/2010/main" val="606242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audio" Target="../media/media2.m4a"/><Relationship Id="rId7" Type="http://schemas.openxmlformats.org/officeDocument/2006/relationships/image" Target="../media/image4.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hyperlink" Target="http://www.portal.state.pa.us/portal/server.pt?open=514&amp;objID=588795&amp;mode=2" TargetMode="External"/><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audio" Target="../media/media2.m4a"/><Relationship Id="rId7" Type="http://schemas.openxmlformats.org/officeDocument/2006/relationships/image" Target="../media/image4.pn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hyperlink" Target="http://www.portal.state.pa.us/portal/server.pt?open=514&amp;objID=588795&amp;mode=2" TargetMode="External"/><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5.tiff"/></Relationships>
</file>

<file path=ppt/slides/_rels/slide17.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audio" Target="../media/media2.m4a"/><Relationship Id="rId7" Type="http://schemas.openxmlformats.org/officeDocument/2006/relationships/image" Target="../media/image4.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hyperlink" Target="http://www.portal.state.pa.us/portal/server.pt?open=514&amp;objID=588795&amp;mode=2" TargetMode="External"/><Relationship Id="rId5" Type="http://schemas.openxmlformats.org/officeDocument/2006/relationships/notesSlide" Target="../notesSlides/notesSlide6.xml"/><Relationship Id="rId4" Type="http://schemas.openxmlformats.org/officeDocument/2006/relationships/slideLayout" Target="../slideLayouts/slideLayout2.xml"/><Relationship Id="rId9" Type="http://schemas.openxmlformats.org/officeDocument/2006/relationships/image" Target="../media/image2.jpe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3.m4a"/><Relationship Id="rId7" Type="http://schemas.openxmlformats.org/officeDocument/2006/relationships/image" Target="../media/image7.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www.nrcs.usda.gov/Internet/FSE_DOCUMENTS/stelprdb1044574.pdf" TargetMode="External"/><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5.m4a"/><Relationship Id="rId7" Type="http://schemas.openxmlformats.org/officeDocument/2006/relationships/hyperlink" Target="https://www.nrcs.usda.gov/Internet/FSE_DOCUMENTS/stelprdb1044574.pdf" TargetMode="External"/><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notesSlide" Target="../notesSlides/notesSlide9.xml"/><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aterlight.mynmi.net/watershed.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7C13D-DCD5-1248-BBB9-60272B5D837F}"/>
              </a:ext>
            </a:extLst>
          </p:cNvPr>
          <p:cNvSpPr>
            <a:spLocks noGrp="1"/>
          </p:cNvSpPr>
          <p:nvPr>
            <p:ph type="ctrTitle"/>
          </p:nvPr>
        </p:nvSpPr>
        <p:spPr/>
        <p:txBody>
          <a:bodyPr/>
          <a:lstStyle/>
          <a:p>
            <a:r>
              <a:rPr lang="en-US" b="1" dirty="0"/>
              <a:t>Urban Watersheds</a:t>
            </a:r>
          </a:p>
        </p:txBody>
      </p:sp>
      <p:sp>
        <p:nvSpPr>
          <p:cNvPr id="3" name="Subtitle 2">
            <a:extLst>
              <a:ext uri="{FF2B5EF4-FFF2-40B4-BE49-F238E27FC236}">
                <a16:creationId xmlns:a16="http://schemas.microsoft.com/office/drawing/2014/main" id="{293F69CF-A8EC-4140-8A7B-9BEC3A2333AD}"/>
              </a:ext>
            </a:extLst>
          </p:cNvPr>
          <p:cNvSpPr>
            <a:spLocks noGrp="1"/>
          </p:cNvSpPr>
          <p:nvPr>
            <p:ph type="subTitle" idx="1"/>
          </p:nvPr>
        </p:nvSpPr>
        <p:spPr/>
        <p:txBody>
          <a:bodyPr/>
          <a:lstStyle/>
          <a:p>
            <a:r>
              <a:rPr lang="en-US" dirty="0"/>
              <a:t>Learning </a:t>
            </a:r>
            <a:r>
              <a:rPr lang="en-US"/>
              <a:t>Module #3</a:t>
            </a:r>
            <a:endParaRPr lang="en-US" dirty="0"/>
          </a:p>
        </p:txBody>
      </p:sp>
    </p:spTree>
    <p:extLst>
      <p:ext uri="{BB962C8B-B14F-4D97-AF65-F5344CB8AC3E}">
        <p14:creationId xmlns:p14="http://schemas.microsoft.com/office/powerpoint/2010/main" val="238953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0A94-4BF1-E941-BC43-3FE414E8F600}"/>
              </a:ext>
            </a:extLst>
          </p:cNvPr>
          <p:cNvSpPr>
            <a:spLocks noGrp="1"/>
          </p:cNvSpPr>
          <p:nvPr>
            <p:ph type="title"/>
          </p:nvPr>
        </p:nvSpPr>
        <p:spPr/>
        <p:txBody>
          <a:bodyPr/>
          <a:lstStyle/>
          <a:p>
            <a:r>
              <a:rPr lang="en-US" b="1" dirty="0"/>
              <a:t>“Color Me a Watershed” -- Discussion</a:t>
            </a:r>
            <a:endParaRPr lang="en-US" dirty="0"/>
          </a:p>
        </p:txBody>
      </p:sp>
      <p:sp>
        <p:nvSpPr>
          <p:cNvPr id="3" name="Content Placeholder 2">
            <a:extLst>
              <a:ext uri="{FF2B5EF4-FFF2-40B4-BE49-F238E27FC236}">
                <a16:creationId xmlns:a16="http://schemas.microsoft.com/office/drawing/2014/main" id="{143E3D3B-B49F-0E4A-94A4-DA48E62412B9}"/>
              </a:ext>
            </a:extLst>
          </p:cNvPr>
          <p:cNvSpPr>
            <a:spLocks noGrp="1"/>
          </p:cNvSpPr>
          <p:nvPr>
            <p:ph idx="1"/>
          </p:nvPr>
        </p:nvSpPr>
        <p:spPr>
          <a:xfrm>
            <a:off x="838200" y="1825625"/>
            <a:ext cx="11049000" cy="4795308"/>
          </a:xfrm>
        </p:spPr>
        <p:txBody>
          <a:bodyPr/>
          <a:lstStyle/>
          <a:p>
            <a:pPr marL="514350" indent="-514350">
              <a:buFont typeface="+mj-lt"/>
              <a:buAutoNum type="arabicPeriod"/>
            </a:pPr>
            <a:r>
              <a:rPr lang="en-US" sz="3200" dirty="0"/>
              <a:t>What happens to the amount of forested land as you go from Map A to Map C?</a:t>
            </a:r>
          </a:p>
          <a:p>
            <a:pPr marL="514350" indent="-514350">
              <a:buFont typeface="+mj-lt"/>
              <a:buAutoNum type="arabicPeriod"/>
            </a:pPr>
            <a:r>
              <a:rPr lang="en-US" sz="3200" dirty="0"/>
              <a:t>Which has the most land devoted to residential (in other words, human settlements)?</a:t>
            </a:r>
          </a:p>
          <a:p>
            <a:pPr marL="514350" indent="-514350">
              <a:buFont typeface="+mj-lt"/>
              <a:buAutoNum type="arabicPeriod"/>
            </a:pPr>
            <a:r>
              <a:rPr lang="en-US" sz="3200" dirty="0"/>
              <a:t>Where are the most human settlements located? Why do you think that is?</a:t>
            </a:r>
          </a:p>
          <a:p>
            <a:endParaRPr lang="en-US" dirty="0"/>
          </a:p>
        </p:txBody>
      </p:sp>
    </p:spTree>
    <p:extLst>
      <p:ext uri="{BB962C8B-B14F-4D97-AF65-F5344CB8AC3E}">
        <p14:creationId xmlns:p14="http://schemas.microsoft.com/office/powerpoint/2010/main" val="3400562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0A94-4BF1-E941-BC43-3FE414E8F600}"/>
              </a:ext>
            </a:extLst>
          </p:cNvPr>
          <p:cNvSpPr>
            <a:spLocks noGrp="1"/>
          </p:cNvSpPr>
          <p:nvPr>
            <p:ph type="title"/>
          </p:nvPr>
        </p:nvSpPr>
        <p:spPr/>
        <p:txBody>
          <a:bodyPr/>
          <a:lstStyle/>
          <a:p>
            <a:r>
              <a:rPr lang="en-US" b="1" dirty="0"/>
              <a:t>“Color Me a Watershed” -- Discussion</a:t>
            </a:r>
            <a:endParaRPr lang="en-US" dirty="0"/>
          </a:p>
        </p:txBody>
      </p:sp>
      <p:sp>
        <p:nvSpPr>
          <p:cNvPr id="3" name="Content Placeholder 2">
            <a:extLst>
              <a:ext uri="{FF2B5EF4-FFF2-40B4-BE49-F238E27FC236}">
                <a16:creationId xmlns:a16="http://schemas.microsoft.com/office/drawing/2014/main" id="{143E3D3B-B49F-0E4A-94A4-DA48E62412B9}"/>
              </a:ext>
            </a:extLst>
          </p:cNvPr>
          <p:cNvSpPr>
            <a:spLocks noGrp="1"/>
          </p:cNvSpPr>
          <p:nvPr>
            <p:ph idx="1"/>
          </p:nvPr>
        </p:nvSpPr>
        <p:spPr>
          <a:xfrm>
            <a:off x="838200" y="1825625"/>
            <a:ext cx="11049000" cy="4795308"/>
          </a:xfrm>
        </p:spPr>
        <p:txBody>
          <a:bodyPr/>
          <a:lstStyle/>
          <a:p>
            <a:pPr marL="514350" indent="-514350">
              <a:buFont typeface="+mj-lt"/>
              <a:buAutoNum type="arabicPeriod"/>
            </a:pPr>
            <a:r>
              <a:rPr lang="en-US" sz="3200" dirty="0"/>
              <a:t>What happens to the amount of forested land as you go from Map A to Map C?</a:t>
            </a:r>
          </a:p>
          <a:p>
            <a:pPr marL="514350" indent="-514350">
              <a:buFont typeface="+mj-lt"/>
              <a:buAutoNum type="arabicPeriod"/>
            </a:pPr>
            <a:r>
              <a:rPr lang="en-US" sz="3200" dirty="0"/>
              <a:t>Which has the most land devoted to residential (in other words, human settlements)?</a:t>
            </a:r>
          </a:p>
          <a:p>
            <a:pPr marL="514350" indent="-514350">
              <a:buFont typeface="+mj-lt"/>
              <a:buAutoNum type="arabicPeriod"/>
            </a:pPr>
            <a:r>
              <a:rPr lang="en-US" sz="3200" dirty="0"/>
              <a:t>Where are the most human settlements located? Why do you think that is?</a:t>
            </a:r>
          </a:p>
          <a:p>
            <a:pPr marL="514350" indent="-514350">
              <a:buFont typeface="+mj-lt"/>
              <a:buAutoNum type="arabicPeriod"/>
            </a:pPr>
            <a:r>
              <a:rPr lang="en-US" sz="3200" dirty="0"/>
              <a:t>What effect might these human settlements have on the stream? Good or bad?</a:t>
            </a:r>
          </a:p>
          <a:p>
            <a:endParaRPr lang="en-US" dirty="0"/>
          </a:p>
        </p:txBody>
      </p:sp>
    </p:spTree>
    <p:extLst>
      <p:ext uri="{BB962C8B-B14F-4D97-AF65-F5344CB8AC3E}">
        <p14:creationId xmlns:p14="http://schemas.microsoft.com/office/powerpoint/2010/main" val="1714772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0CC058-47A9-BC4F-A31E-767184AB0CD1}"/>
              </a:ext>
            </a:extLst>
          </p:cNvPr>
          <p:cNvSpPr txBox="1"/>
          <p:nvPr/>
        </p:nvSpPr>
        <p:spPr>
          <a:xfrm>
            <a:off x="4310895" y="1074509"/>
            <a:ext cx="3570209" cy="4708981"/>
          </a:xfrm>
          <a:prstGeom prst="rect">
            <a:avLst/>
          </a:prstGeom>
          <a:solidFill>
            <a:srgbClr val="ECC2D8"/>
          </a:solidFill>
          <a:ln w="53975">
            <a:solidFill>
              <a:srgbClr val="002060"/>
            </a:solidFill>
          </a:ln>
        </p:spPr>
        <p:txBody>
          <a:bodyPr wrap="none" rtlCol="0">
            <a:spAutoFit/>
          </a:bodyPr>
          <a:lstStyle/>
          <a:p>
            <a:pPr algn="ctr"/>
            <a:r>
              <a:rPr lang="en-US" sz="10000" dirty="0">
                <a:latin typeface="Impact" panose="020B0806030902050204" pitchFamily="34" charset="0"/>
              </a:rPr>
              <a:t>Take </a:t>
            </a:r>
          </a:p>
          <a:p>
            <a:pPr algn="ctr"/>
            <a:r>
              <a:rPr lang="en-US" sz="10000" dirty="0">
                <a:latin typeface="Impact" panose="020B0806030902050204" pitchFamily="34" charset="0"/>
              </a:rPr>
              <a:t>a </a:t>
            </a:r>
          </a:p>
          <a:p>
            <a:pPr algn="ctr"/>
            <a:r>
              <a:rPr lang="en-US" sz="10000" dirty="0">
                <a:latin typeface="Impact" panose="020B0806030902050204" pitchFamily="34" charset="0"/>
              </a:rPr>
              <a:t>break!</a:t>
            </a:r>
          </a:p>
        </p:txBody>
      </p:sp>
    </p:spTree>
    <p:extLst>
      <p:ext uri="{BB962C8B-B14F-4D97-AF65-F5344CB8AC3E}">
        <p14:creationId xmlns:p14="http://schemas.microsoft.com/office/powerpoint/2010/main" val="1025099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475DE-2241-B242-83C4-B137A0094970}"/>
              </a:ext>
            </a:extLst>
          </p:cNvPr>
          <p:cNvSpPr>
            <a:spLocks noGrp="1"/>
          </p:cNvSpPr>
          <p:nvPr>
            <p:ph type="title"/>
          </p:nvPr>
        </p:nvSpPr>
        <p:spPr/>
        <p:txBody>
          <a:bodyPr/>
          <a:lstStyle/>
          <a:p>
            <a:r>
              <a:rPr lang="en-US" b="1" dirty="0"/>
              <a:t>Guided Notes</a:t>
            </a:r>
          </a:p>
        </p:txBody>
      </p:sp>
      <p:sp>
        <p:nvSpPr>
          <p:cNvPr id="3" name="Content Placeholder 2">
            <a:extLst>
              <a:ext uri="{FF2B5EF4-FFF2-40B4-BE49-F238E27FC236}">
                <a16:creationId xmlns:a16="http://schemas.microsoft.com/office/drawing/2014/main" id="{070F09BE-ACF7-A34C-B663-1DDDCF3EC68A}"/>
              </a:ext>
            </a:extLst>
          </p:cNvPr>
          <p:cNvSpPr>
            <a:spLocks noGrp="1"/>
          </p:cNvSpPr>
          <p:nvPr>
            <p:ph idx="1"/>
          </p:nvPr>
        </p:nvSpPr>
        <p:spPr/>
        <p:txBody>
          <a:bodyPr/>
          <a:lstStyle/>
          <a:p>
            <a:pPr marL="0" indent="0">
              <a:buNone/>
            </a:pPr>
            <a:r>
              <a:rPr lang="en-US" u="sng" dirty="0"/>
              <a:t>Instructions:</a:t>
            </a:r>
          </a:p>
          <a:p>
            <a:r>
              <a:rPr lang="en-US" dirty="0"/>
              <a:t>Listen and ask questions!</a:t>
            </a:r>
          </a:p>
          <a:p>
            <a:r>
              <a:rPr lang="en-US" dirty="0"/>
              <a:t>Write down anything you see that is </a:t>
            </a:r>
            <a:r>
              <a:rPr lang="en-US" b="1" u="sng" dirty="0">
                <a:solidFill>
                  <a:schemeClr val="accent4">
                    <a:lumMod val="50000"/>
                  </a:schemeClr>
                </a:solidFill>
              </a:rPr>
              <a:t>bold, brown, and underlined</a:t>
            </a:r>
          </a:p>
        </p:txBody>
      </p:sp>
    </p:spTree>
    <p:extLst>
      <p:ext uri="{BB962C8B-B14F-4D97-AF65-F5344CB8AC3E}">
        <p14:creationId xmlns:p14="http://schemas.microsoft.com/office/powerpoint/2010/main" val="3394856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888E-2451-4713-97C7-DCD5B6CB9042}"/>
              </a:ext>
            </a:extLst>
          </p:cNvPr>
          <p:cNvSpPr>
            <a:spLocks noGrp="1"/>
          </p:cNvSpPr>
          <p:nvPr>
            <p:ph type="ctrTitle"/>
          </p:nvPr>
        </p:nvSpPr>
        <p:spPr>
          <a:xfrm>
            <a:off x="1249680" y="0"/>
            <a:ext cx="10058400" cy="3892168"/>
          </a:xfrm>
        </p:spPr>
        <p:txBody>
          <a:bodyPr>
            <a:normAutofit/>
          </a:bodyPr>
          <a:lstStyle/>
          <a:p>
            <a:r>
              <a:rPr lang="en-US" b="1" dirty="0"/>
              <a:t>Why are urban watersheds unique?</a:t>
            </a:r>
          </a:p>
        </p:txBody>
      </p:sp>
      <p:sp>
        <p:nvSpPr>
          <p:cNvPr id="3" name="Subtitle 2">
            <a:extLst>
              <a:ext uri="{FF2B5EF4-FFF2-40B4-BE49-F238E27FC236}">
                <a16:creationId xmlns:a16="http://schemas.microsoft.com/office/drawing/2014/main" id="{535A6D93-00FD-43E1-A2FF-378C14DF3A55}"/>
              </a:ext>
            </a:extLst>
          </p:cNvPr>
          <p:cNvSpPr>
            <a:spLocks noGrp="1"/>
          </p:cNvSpPr>
          <p:nvPr>
            <p:ph type="subTitle" idx="1"/>
          </p:nvPr>
        </p:nvSpPr>
        <p:spPr>
          <a:xfrm>
            <a:off x="1100051" y="5225240"/>
            <a:ext cx="10058400" cy="1143000"/>
          </a:xfrm>
        </p:spPr>
        <p:txBody>
          <a:bodyPr>
            <a:normAutofit/>
          </a:bodyPr>
          <a:lstStyle/>
          <a:p>
            <a:r>
              <a:rPr lang="en-US" dirty="0"/>
              <a:t>A Watershed learning network module</a:t>
            </a:r>
          </a:p>
          <a:p>
            <a:pPr algn="ctr"/>
            <a:r>
              <a:rPr lang="en-US" sz="1300" i="1" cap="none" dirty="0">
                <a:latin typeface="+mn-lt"/>
              </a:rPr>
              <a:t>This material was generated as part of a collaboration between members of the Atlanta Watershed Learning Network and students and faculty of a service learning course in urban ecology. The views and opinions expressed in these materials are those of the authors and do not necessarily reflect the official policy or position of the University of Georgia. </a:t>
            </a:r>
          </a:p>
          <a:p>
            <a:endParaRPr lang="en-US" dirty="0">
              <a:solidFill>
                <a:srgbClr val="FFFFFF"/>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45915490"/>
      </p:ext>
    </p:extLst>
  </p:cSld>
  <p:clrMapOvr>
    <a:masterClrMapping/>
  </p:clrMapOvr>
  <mc:AlternateContent xmlns:mc="http://schemas.openxmlformats.org/markup-compatibility/2006" xmlns:p14="http://schemas.microsoft.com/office/powerpoint/2010/main">
    <mc:Choice Requires="p14">
      <p:transition spd="slow" p14:dur="2000" advTm="11248"/>
    </mc:Choice>
    <mc:Fallback xmlns="">
      <p:transition spd="slow" advTm="11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1903952-D9C2-FD4F-B40E-6520EF00CCE0}"/>
              </a:ext>
            </a:extLst>
          </p:cNvPr>
          <p:cNvSpPr>
            <a:spLocks noGrp="1"/>
          </p:cNvSpPr>
          <p:nvPr>
            <p:ph idx="1"/>
          </p:nvPr>
        </p:nvSpPr>
        <p:spPr>
          <a:xfrm>
            <a:off x="838200" y="1613058"/>
            <a:ext cx="10515600" cy="4351338"/>
          </a:xfrm>
        </p:spPr>
        <p:txBody>
          <a:bodyPr>
            <a:noAutofit/>
          </a:bodyPr>
          <a:lstStyle/>
          <a:p>
            <a:r>
              <a:rPr lang="en-US" sz="2400" dirty="0"/>
              <a:t>Watershed -- </a:t>
            </a:r>
            <a:r>
              <a:rPr lang="en-US" sz="2400" b="1" u="sng" dirty="0">
                <a:solidFill>
                  <a:schemeClr val="accent4">
                    <a:lumMod val="50000"/>
                  </a:schemeClr>
                </a:solidFill>
              </a:rPr>
              <a:t>an area of land where water drains into a larger body of water</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endParaRPr lang="en-US" sz="2400" b="1" u="sng" dirty="0">
              <a:solidFill>
                <a:schemeClr val="accent4">
                  <a:lumMod val="50000"/>
                </a:schemeClr>
              </a:solidFill>
            </a:endParaRPr>
          </a:p>
          <a:p>
            <a:pPr marL="283464" lvl="1" indent="0">
              <a:buNone/>
            </a:pPr>
            <a:r>
              <a:rPr lang="en-US" sz="2400" dirty="0"/>
              <a:t>				</a:t>
            </a:r>
          </a:p>
          <a:p>
            <a:pPr marL="283464" lvl="1" indent="0">
              <a:buNone/>
            </a:pPr>
            <a:r>
              <a:rPr lang="en-US" sz="2400" dirty="0"/>
              <a:t>				</a:t>
            </a:r>
          </a:p>
          <a:p>
            <a:pPr marL="283464" lvl="1" indent="0">
              <a:buNone/>
            </a:pPr>
            <a:endParaRPr lang="en-US" sz="2400" dirty="0"/>
          </a:p>
          <a:p>
            <a:pPr marL="283464" lvl="1" indent="0">
              <a:buNone/>
            </a:pPr>
            <a:r>
              <a:rPr lang="en-US" sz="2400" dirty="0"/>
              <a:t>			</a:t>
            </a:r>
          </a:p>
          <a:p>
            <a:pPr marL="283464" lvl="1" indent="0">
              <a:buNone/>
            </a:pPr>
            <a:endParaRPr lang="en-US" sz="2400" dirty="0"/>
          </a:p>
          <a:p>
            <a:pPr marL="283464" lvl="1" indent="0">
              <a:buNone/>
            </a:pPr>
            <a:endParaRPr lang="en-US" sz="2400" dirty="0"/>
          </a:p>
          <a:p>
            <a:pPr marL="283464" lvl="1" indent="0">
              <a:buNone/>
            </a:pPr>
            <a:endParaRPr lang="en-US" sz="2400" dirty="0"/>
          </a:p>
          <a:p>
            <a:pPr marL="283464" lvl="1" indent="0">
              <a:buNone/>
            </a:pPr>
            <a:r>
              <a:rPr lang="en-US" sz="2400" dirty="0"/>
              <a:t>			</a:t>
            </a:r>
          </a:p>
        </p:txBody>
      </p:sp>
      <p:sp>
        <p:nvSpPr>
          <p:cNvPr id="2" name="Title 1"/>
          <p:cNvSpPr>
            <a:spLocks noGrp="1"/>
          </p:cNvSpPr>
          <p:nvPr>
            <p:ph type="title"/>
          </p:nvPr>
        </p:nvSpPr>
        <p:spPr/>
        <p:txBody>
          <a:bodyPr/>
          <a:lstStyle/>
          <a:p>
            <a:r>
              <a:rPr lang="en-US" dirty="0"/>
              <a:t>Everyone</a:t>
            </a:r>
            <a:r>
              <a:rPr lang="fr-FR" dirty="0"/>
              <a:t> </a:t>
            </a:r>
            <a:r>
              <a:rPr lang="en-US" dirty="0"/>
              <a:t>Lives</a:t>
            </a:r>
            <a:r>
              <a:rPr lang="fr-FR" dirty="0"/>
              <a:t> In a Watershed! </a:t>
            </a:r>
            <a:endParaRPr lang="en-US" dirty="0"/>
          </a:p>
        </p:txBody>
      </p:sp>
      <p:sp>
        <p:nvSpPr>
          <p:cNvPr id="8" name="TextBox 7">
            <a:extLst>
              <a:ext uri="{FF2B5EF4-FFF2-40B4-BE49-F238E27FC236}">
                <a16:creationId xmlns:a16="http://schemas.microsoft.com/office/drawing/2014/main" id="{A6C70B24-D2B6-594A-9CE7-1D44DB4E23CF}"/>
              </a:ext>
            </a:extLst>
          </p:cNvPr>
          <p:cNvSpPr txBox="1"/>
          <p:nvPr/>
        </p:nvSpPr>
        <p:spPr>
          <a:xfrm>
            <a:off x="7610118" y="6582489"/>
            <a:ext cx="4581882" cy="246221"/>
          </a:xfrm>
          <a:prstGeom prst="rect">
            <a:avLst/>
          </a:prstGeom>
          <a:noFill/>
        </p:spPr>
        <p:txBody>
          <a:bodyPr wrap="square" rtlCol="0">
            <a:spAutoFit/>
          </a:bodyPr>
          <a:lstStyle/>
          <a:p>
            <a:r>
              <a:rPr lang="en-US" sz="1000" i="1" dirty="0">
                <a:hlinkClick r:id="rId6"/>
              </a:rPr>
              <a:t>http://www.portal.state.pa.us/portal/server.pt?open=514&amp;objID=588795&amp;mode=2</a:t>
            </a:r>
            <a:endParaRPr lang="en-US" sz="1000"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pic>
        <p:nvPicPr>
          <p:cNvPr id="11" name="Picture 10">
            <a:extLst>
              <a:ext uri="{FF2B5EF4-FFF2-40B4-BE49-F238E27FC236}">
                <a16:creationId xmlns:a16="http://schemas.microsoft.com/office/drawing/2014/main" id="{0D9B5D43-B0EB-6A4A-B6D7-EA72B15D1483}"/>
              </a:ext>
            </a:extLst>
          </p:cNvPr>
          <p:cNvPicPr>
            <a:picLocks noChangeAspect="1"/>
          </p:cNvPicPr>
          <p:nvPr/>
        </p:nvPicPr>
        <p:blipFill>
          <a:blip r:embed="rId8"/>
          <a:stretch>
            <a:fillRect/>
          </a:stretch>
        </p:blipFill>
        <p:spPr>
          <a:xfrm>
            <a:off x="1016844" y="2215991"/>
            <a:ext cx="7067485" cy="3223101"/>
          </a:xfrm>
          <a:prstGeom prst="rect">
            <a:avLst/>
          </a:prstGeom>
        </p:spPr>
      </p:pic>
    </p:spTree>
    <p:custDataLst>
      <p:tags r:id="rId1"/>
    </p:custDataLst>
    <p:extLst>
      <p:ext uri="{BB962C8B-B14F-4D97-AF65-F5344CB8AC3E}">
        <p14:creationId xmlns:p14="http://schemas.microsoft.com/office/powerpoint/2010/main" val="2797438775"/>
      </p:ext>
    </p:extLst>
  </p:cSld>
  <p:clrMapOvr>
    <a:masterClrMapping/>
  </p:clrMapOvr>
  <mc:AlternateContent xmlns:mc="http://schemas.openxmlformats.org/markup-compatibility/2006" xmlns:p14="http://schemas.microsoft.com/office/powerpoint/2010/main">
    <mc:Choice Requires="p14">
      <p:transition spd="med" p14:dur="700" advTm="56223">
        <p:fade/>
      </p:transition>
    </mc:Choice>
    <mc:Fallback xmlns="">
      <p:transition spd="med" advTm="562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10" end="1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11" end="1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13" end="13"/>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0">
                                            <p:txEl>
                                              <p:pRg st="17" end="17"/>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5"/>
                </p:tgtEl>
              </p:cMediaNode>
            </p:audio>
          </p:childTnLst>
        </p:cTn>
      </p:par>
    </p:tnLst>
    <p:bldLst>
      <p:bldP spid="10" grpId="0" uiExpand="1" build="p"/>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4CAD2B6C-B7E3-894B-8845-21E22A30EA71}"/>
              </a:ext>
            </a:extLst>
          </p:cNvPr>
          <p:cNvSpPr>
            <a:spLocks noGrp="1"/>
          </p:cNvSpPr>
          <p:nvPr>
            <p:ph idx="1"/>
          </p:nvPr>
        </p:nvSpPr>
        <p:spPr>
          <a:xfrm>
            <a:off x="838200" y="1613058"/>
            <a:ext cx="10515600" cy="4351338"/>
          </a:xfrm>
        </p:spPr>
        <p:txBody>
          <a:bodyPr>
            <a:noAutofit/>
          </a:bodyPr>
          <a:lstStyle/>
          <a:p>
            <a:r>
              <a:rPr lang="en-US" sz="2400" dirty="0"/>
              <a:t>Watershed -- </a:t>
            </a:r>
            <a:r>
              <a:rPr lang="en-US" sz="2400" b="1" u="sng" dirty="0">
                <a:solidFill>
                  <a:schemeClr val="accent4">
                    <a:lumMod val="50000"/>
                  </a:schemeClr>
                </a:solidFill>
              </a:rPr>
              <a:t>an area of land where water drains into a larger body of water</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283464" lvl="1" indent="0">
              <a:buNone/>
            </a:pPr>
            <a:r>
              <a:rPr lang="en-US" sz="2400" dirty="0"/>
              <a:t>				</a:t>
            </a:r>
          </a:p>
          <a:p>
            <a:pPr marL="283464" lvl="1" indent="0">
              <a:buNone/>
            </a:pPr>
            <a:r>
              <a:rPr lang="en-US" sz="2400" dirty="0"/>
              <a:t>				</a:t>
            </a:r>
          </a:p>
          <a:p>
            <a:pPr marL="283464" lvl="1" indent="0">
              <a:buNone/>
            </a:pPr>
            <a:endParaRPr lang="en-US" sz="2400" dirty="0"/>
          </a:p>
          <a:p>
            <a:pPr marL="283464" lvl="1" indent="0">
              <a:buNone/>
            </a:pPr>
            <a:r>
              <a:rPr lang="en-US" sz="2400" dirty="0"/>
              <a:t>			</a:t>
            </a:r>
          </a:p>
          <a:p>
            <a:pPr marL="283464" lvl="1" indent="0">
              <a:buNone/>
            </a:pPr>
            <a:endParaRPr lang="en-US" sz="2400" dirty="0"/>
          </a:p>
          <a:p>
            <a:pPr marL="283464" lvl="1" indent="0">
              <a:buNone/>
            </a:pPr>
            <a:endParaRPr lang="en-US" sz="2400" dirty="0"/>
          </a:p>
          <a:p>
            <a:pPr marL="283464" lvl="1" indent="0">
              <a:buNone/>
            </a:pPr>
            <a:endParaRPr lang="en-US" sz="2400" dirty="0"/>
          </a:p>
          <a:p>
            <a:pPr marL="283464" lvl="1" indent="0">
              <a:buNone/>
            </a:pPr>
            <a:r>
              <a:rPr lang="en-US" sz="2400" dirty="0"/>
              <a:t>			</a:t>
            </a:r>
          </a:p>
        </p:txBody>
      </p:sp>
      <p:sp>
        <p:nvSpPr>
          <p:cNvPr id="2" name="Title 1"/>
          <p:cNvSpPr>
            <a:spLocks noGrp="1"/>
          </p:cNvSpPr>
          <p:nvPr>
            <p:ph type="title"/>
          </p:nvPr>
        </p:nvSpPr>
        <p:spPr/>
        <p:txBody>
          <a:bodyPr/>
          <a:lstStyle/>
          <a:p>
            <a:r>
              <a:rPr lang="en-US" dirty="0"/>
              <a:t>Everyone</a:t>
            </a:r>
            <a:r>
              <a:rPr lang="fr-FR" dirty="0"/>
              <a:t> </a:t>
            </a:r>
            <a:r>
              <a:rPr lang="en-US" dirty="0"/>
              <a:t>Lives</a:t>
            </a:r>
            <a:r>
              <a:rPr lang="fr-FR" dirty="0"/>
              <a:t> In a Watershed! </a:t>
            </a:r>
            <a:endParaRPr lang="en-US" dirty="0"/>
          </a:p>
        </p:txBody>
      </p:sp>
      <p:sp>
        <p:nvSpPr>
          <p:cNvPr id="8" name="TextBox 7">
            <a:extLst>
              <a:ext uri="{FF2B5EF4-FFF2-40B4-BE49-F238E27FC236}">
                <a16:creationId xmlns:a16="http://schemas.microsoft.com/office/drawing/2014/main" id="{A6C70B24-D2B6-594A-9CE7-1D44DB4E23CF}"/>
              </a:ext>
            </a:extLst>
          </p:cNvPr>
          <p:cNvSpPr txBox="1"/>
          <p:nvPr/>
        </p:nvSpPr>
        <p:spPr>
          <a:xfrm>
            <a:off x="7610118" y="6582489"/>
            <a:ext cx="4581882" cy="246221"/>
          </a:xfrm>
          <a:prstGeom prst="rect">
            <a:avLst/>
          </a:prstGeom>
          <a:noFill/>
        </p:spPr>
        <p:txBody>
          <a:bodyPr wrap="square" rtlCol="0">
            <a:spAutoFit/>
          </a:bodyPr>
          <a:lstStyle/>
          <a:p>
            <a:r>
              <a:rPr lang="en-US" sz="1000" i="1" dirty="0">
                <a:hlinkClick r:id="rId6"/>
              </a:rPr>
              <a:t>http://www.portal.state.pa.us/portal/server.pt?open=514&amp;objID=588795&amp;mode=2</a:t>
            </a:r>
            <a:endParaRPr lang="en-US" sz="1000"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pic>
        <p:nvPicPr>
          <p:cNvPr id="10" name="Picture 9">
            <a:extLst>
              <a:ext uri="{FF2B5EF4-FFF2-40B4-BE49-F238E27FC236}">
                <a16:creationId xmlns:a16="http://schemas.microsoft.com/office/drawing/2014/main" id="{AD05C441-7585-584C-B8E6-DABF6DC54C7E}"/>
              </a:ext>
            </a:extLst>
          </p:cNvPr>
          <p:cNvPicPr>
            <a:picLocks noChangeAspect="1"/>
          </p:cNvPicPr>
          <p:nvPr/>
        </p:nvPicPr>
        <p:blipFill rotWithShape="1">
          <a:blip r:embed="rId8"/>
          <a:srcRect l="7654" t="1934" r="8148" b="15103"/>
          <a:stretch/>
        </p:blipFill>
        <p:spPr>
          <a:xfrm rot="5400000">
            <a:off x="8126497" y="2660893"/>
            <a:ext cx="3799307" cy="2807699"/>
          </a:xfrm>
          <a:prstGeom prst="rect">
            <a:avLst/>
          </a:prstGeom>
        </p:spPr>
      </p:pic>
      <p:pic>
        <p:nvPicPr>
          <p:cNvPr id="15" name="Picture 14">
            <a:extLst>
              <a:ext uri="{FF2B5EF4-FFF2-40B4-BE49-F238E27FC236}">
                <a16:creationId xmlns:a16="http://schemas.microsoft.com/office/drawing/2014/main" id="{E3B4665A-2BDA-0346-8B46-4E5016B193BA}"/>
              </a:ext>
            </a:extLst>
          </p:cNvPr>
          <p:cNvPicPr>
            <a:picLocks noChangeAspect="1"/>
          </p:cNvPicPr>
          <p:nvPr/>
        </p:nvPicPr>
        <p:blipFill>
          <a:blip r:embed="rId9"/>
          <a:stretch>
            <a:fillRect/>
          </a:stretch>
        </p:blipFill>
        <p:spPr>
          <a:xfrm>
            <a:off x="1016844" y="2215991"/>
            <a:ext cx="7067485" cy="3223101"/>
          </a:xfrm>
          <a:prstGeom prst="rect">
            <a:avLst/>
          </a:prstGeom>
        </p:spPr>
      </p:pic>
    </p:spTree>
    <p:custDataLst>
      <p:tags r:id="rId1"/>
    </p:custDataLst>
    <p:extLst>
      <p:ext uri="{BB962C8B-B14F-4D97-AF65-F5344CB8AC3E}">
        <p14:creationId xmlns:p14="http://schemas.microsoft.com/office/powerpoint/2010/main" val="670800256"/>
      </p:ext>
    </p:extLst>
  </p:cSld>
  <p:clrMapOvr>
    <a:masterClrMapping/>
  </p:clrMapOvr>
  <mc:AlternateContent xmlns:mc="http://schemas.openxmlformats.org/markup-compatibility/2006" xmlns:p14="http://schemas.microsoft.com/office/powerpoint/2010/main">
    <mc:Choice Requires="p14">
      <p:transition spd="med" p14:dur="700" advTm="56223">
        <p:fade/>
      </p:transition>
    </mc:Choice>
    <mc:Fallback xmlns="">
      <p:transition spd="med" advTm="562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12" end="12"/>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4">
                                            <p:txEl>
                                              <p:pRg st="16" end="16"/>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5"/>
                </p:tgtEl>
              </p:cMediaNode>
            </p:audio>
          </p:childTnLst>
        </p:cTn>
      </p:par>
    </p:tnLst>
    <p:bldLst>
      <p:bldP spid="14" grpId="0" uiExpand="1" build="p"/>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Everyone</a:t>
            </a:r>
            <a:r>
              <a:rPr lang="fr-FR" dirty="0"/>
              <a:t> </a:t>
            </a:r>
            <a:r>
              <a:rPr lang="en-US" dirty="0"/>
              <a:t>Lives</a:t>
            </a:r>
            <a:r>
              <a:rPr lang="fr-FR" dirty="0"/>
              <a:t> In a Watershed! </a:t>
            </a:r>
            <a:endParaRPr lang="en-US" dirty="0"/>
          </a:p>
        </p:txBody>
      </p:sp>
      <p:sp>
        <p:nvSpPr>
          <p:cNvPr id="3" name="Content Placeholder 2"/>
          <p:cNvSpPr>
            <a:spLocks noGrp="1"/>
          </p:cNvSpPr>
          <p:nvPr>
            <p:ph idx="1"/>
          </p:nvPr>
        </p:nvSpPr>
        <p:spPr>
          <a:xfrm>
            <a:off x="838200" y="1613058"/>
            <a:ext cx="10515600" cy="4351338"/>
          </a:xfrm>
        </p:spPr>
        <p:txBody>
          <a:bodyPr>
            <a:noAutofit/>
          </a:bodyPr>
          <a:lstStyle/>
          <a:p>
            <a:r>
              <a:rPr lang="en-US" sz="2400" dirty="0"/>
              <a:t>Watershed -- </a:t>
            </a:r>
            <a:r>
              <a:rPr lang="en-US" sz="2400" b="1" u="sng" dirty="0">
                <a:solidFill>
                  <a:schemeClr val="accent4">
                    <a:lumMod val="50000"/>
                  </a:schemeClr>
                </a:solidFill>
              </a:rPr>
              <a:t>an area of land where water drains into a larger body of water</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Filtration/Percolation – </a:t>
            </a:r>
            <a:r>
              <a:rPr lang="en-US" sz="2400" b="1" u="sng" dirty="0">
                <a:solidFill>
                  <a:schemeClr val="accent4">
                    <a:lumMod val="50000"/>
                  </a:schemeClr>
                </a:solidFill>
              </a:rPr>
              <a:t>when water drains through the soil</a:t>
            </a:r>
          </a:p>
          <a:p>
            <a:r>
              <a:rPr lang="en-US" sz="2400" dirty="0"/>
              <a:t>Groundwater – </a:t>
            </a:r>
            <a:r>
              <a:rPr lang="en-US" sz="2400" b="1" u="sng" dirty="0">
                <a:solidFill>
                  <a:schemeClr val="accent4">
                    <a:lumMod val="50000"/>
                  </a:schemeClr>
                </a:solidFill>
              </a:rPr>
              <a:t>water held underground in soil or rock</a:t>
            </a:r>
          </a:p>
          <a:p>
            <a:pPr marL="283464" lvl="1" indent="0">
              <a:buNone/>
            </a:pPr>
            <a:r>
              <a:rPr lang="en-US" sz="2400" dirty="0"/>
              <a:t>				</a:t>
            </a:r>
          </a:p>
          <a:p>
            <a:pPr marL="283464" lvl="1" indent="0">
              <a:buNone/>
            </a:pPr>
            <a:r>
              <a:rPr lang="en-US" sz="2400" dirty="0"/>
              <a:t>				</a:t>
            </a:r>
          </a:p>
          <a:p>
            <a:pPr marL="283464" lvl="1" indent="0">
              <a:buNone/>
            </a:pPr>
            <a:endParaRPr lang="en-US" sz="2400" dirty="0"/>
          </a:p>
          <a:p>
            <a:pPr marL="283464" lvl="1" indent="0">
              <a:buNone/>
            </a:pPr>
            <a:r>
              <a:rPr lang="en-US" sz="2400" dirty="0"/>
              <a:t>			</a:t>
            </a:r>
          </a:p>
          <a:p>
            <a:pPr marL="283464" lvl="1" indent="0">
              <a:buNone/>
            </a:pPr>
            <a:endParaRPr lang="en-US" sz="2400" dirty="0"/>
          </a:p>
          <a:p>
            <a:pPr marL="283464" lvl="1" indent="0">
              <a:buNone/>
            </a:pPr>
            <a:endParaRPr lang="en-US" sz="2400" dirty="0"/>
          </a:p>
          <a:p>
            <a:pPr marL="283464" lvl="1" indent="0">
              <a:buNone/>
            </a:pPr>
            <a:endParaRPr lang="en-US" sz="2400" dirty="0"/>
          </a:p>
          <a:p>
            <a:pPr marL="283464" lvl="1" indent="0">
              <a:buNone/>
            </a:pPr>
            <a:r>
              <a:rPr lang="en-US" sz="2400" dirty="0"/>
              <a:t>			</a:t>
            </a:r>
          </a:p>
        </p:txBody>
      </p:sp>
      <p:sp>
        <p:nvSpPr>
          <p:cNvPr id="8" name="TextBox 7">
            <a:extLst>
              <a:ext uri="{FF2B5EF4-FFF2-40B4-BE49-F238E27FC236}">
                <a16:creationId xmlns:a16="http://schemas.microsoft.com/office/drawing/2014/main" id="{A6C70B24-D2B6-594A-9CE7-1D44DB4E23CF}"/>
              </a:ext>
            </a:extLst>
          </p:cNvPr>
          <p:cNvSpPr txBox="1"/>
          <p:nvPr/>
        </p:nvSpPr>
        <p:spPr>
          <a:xfrm>
            <a:off x="7610118" y="6582489"/>
            <a:ext cx="4581882" cy="246221"/>
          </a:xfrm>
          <a:prstGeom prst="rect">
            <a:avLst/>
          </a:prstGeom>
          <a:noFill/>
        </p:spPr>
        <p:txBody>
          <a:bodyPr wrap="square" rtlCol="0">
            <a:spAutoFit/>
          </a:bodyPr>
          <a:lstStyle/>
          <a:p>
            <a:r>
              <a:rPr lang="en-US" sz="1000" i="1" dirty="0">
                <a:hlinkClick r:id="rId6"/>
              </a:rPr>
              <a:t>http://www.portal.state.pa.us/portal/server.pt?open=514&amp;objID=588795&amp;mode=2</a:t>
            </a:r>
            <a:endParaRPr lang="en-US" sz="1000"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pic>
        <p:nvPicPr>
          <p:cNvPr id="9" name="Picture 8">
            <a:extLst>
              <a:ext uri="{FF2B5EF4-FFF2-40B4-BE49-F238E27FC236}">
                <a16:creationId xmlns:a16="http://schemas.microsoft.com/office/drawing/2014/main" id="{5C90E9E0-F813-6947-8D91-19EB47D24DBD}"/>
              </a:ext>
            </a:extLst>
          </p:cNvPr>
          <p:cNvPicPr>
            <a:picLocks noChangeAspect="1"/>
          </p:cNvPicPr>
          <p:nvPr/>
        </p:nvPicPr>
        <p:blipFill>
          <a:blip r:embed="rId8"/>
          <a:stretch>
            <a:fillRect/>
          </a:stretch>
        </p:blipFill>
        <p:spPr>
          <a:xfrm>
            <a:off x="1016844" y="2215991"/>
            <a:ext cx="7067485" cy="3223101"/>
          </a:xfrm>
          <a:prstGeom prst="rect">
            <a:avLst/>
          </a:prstGeom>
        </p:spPr>
      </p:pic>
      <p:pic>
        <p:nvPicPr>
          <p:cNvPr id="10" name="Picture 9">
            <a:extLst>
              <a:ext uri="{FF2B5EF4-FFF2-40B4-BE49-F238E27FC236}">
                <a16:creationId xmlns:a16="http://schemas.microsoft.com/office/drawing/2014/main" id="{A2273ADB-4B1C-6E45-8A1D-337EA8E0EE53}"/>
              </a:ext>
            </a:extLst>
          </p:cNvPr>
          <p:cNvPicPr>
            <a:picLocks noChangeAspect="1"/>
          </p:cNvPicPr>
          <p:nvPr/>
        </p:nvPicPr>
        <p:blipFill rotWithShape="1">
          <a:blip r:embed="rId9"/>
          <a:srcRect l="7654" t="1934" r="8148" b="15103"/>
          <a:stretch/>
        </p:blipFill>
        <p:spPr>
          <a:xfrm rot="5400000">
            <a:off x="8126497" y="2672981"/>
            <a:ext cx="3799307" cy="2807699"/>
          </a:xfrm>
          <a:prstGeom prst="rect">
            <a:avLst/>
          </a:prstGeom>
        </p:spPr>
      </p:pic>
    </p:spTree>
    <p:custDataLst>
      <p:tags r:id="rId1"/>
    </p:custDataLst>
    <p:extLst>
      <p:ext uri="{BB962C8B-B14F-4D97-AF65-F5344CB8AC3E}">
        <p14:creationId xmlns:p14="http://schemas.microsoft.com/office/powerpoint/2010/main" val="2750756408"/>
      </p:ext>
    </p:extLst>
  </p:cSld>
  <p:clrMapOvr>
    <a:masterClrMapping/>
  </p:clrMapOvr>
  <mc:AlternateContent xmlns:mc="http://schemas.openxmlformats.org/markup-compatibility/2006" xmlns:p14="http://schemas.microsoft.com/office/powerpoint/2010/main">
    <mc:Choice Requires="p14">
      <p:transition spd="med" p14:dur="700" advTm="56223">
        <p:fade/>
      </p:transition>
    </mc:Choice>
    <mc:Fallback xmlns="">
      <p:transition spd="med" advTm="562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
                                            <p:txEl>
                                              <p:pRg st="18" end="18"/>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5"/>
                </p:tgtEl>
              </p:cMediaNode>
            </p:audio>
          </p:childTnLst>
        </p:cTn>
      </p:par>
    </p:tnLst>
    <p:bldLst>
      <p:bldP spid="3" grpId="0" uiExpand="1" build="p"/>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6"/>
          <a:stretch>
            <a:fillRect/>
          </a:stretch>
        </p:blipFill>
        <p:spPr>
          <a:xfrm>
            <a:off x="0" y="704097"/>
            <a:ext cx="6098842" cy="5456072"/>
          </a:xfrm>
          <a:prstGeom prst="rect">
            <a:avLst/>
          </a:prstGeom>
        </p:spPr>
      </p:pic>
      <p:pic>
        <p:nvPicPr>
          <p:cNvPr id="3" name="Picture 2"/>
          <p:cNvPicPr>
            <a:picLocks noChangeAspect="1"/>
          </p:cNvPicPr>
          <p:nvPr/>
        </p:nvPicPr>
        <p:blipFill>
          <a:blip r:embed="rId7"/>
          <a:stretch>
            <a:fillRect/>
          </a:stretch>
        </p:blipFill>
        <p:spPr>
          <a:xfrm>
            <a:off x="6098842" y="704097"/>
            <a:ext cx="6098842" cy="5456072"/>
          </a:xfrm>
          <a:prstGeom prst="rect">
            <a:avLst/>
          </a:prstGeom>
        </p:spPr>
      </p:pic>
      <p:sp>
        <p:nvSpPr>
          <p:cNvPr id="4" name="Rectangle 3"/>
          <p:cNvSpPr/>
          <p:nvPr/>
        </p:nvSpPr>
        <p:spPr>
          <a:xfrm>
            <a:off x="6096000" y="6486709"/>
            <a:ext cx="6096000" cy="261610"/>
          </a:xfrm>
          <a:prstGeom prst="rect">
            <a:avLst/>
          </a:prstGeom>
        </p:spPr>
        <p:txBody>
          <a:bodyPr>
            <a:spAutoFit/>
          </a:bodyPr>
          <a:lstStyle/>
          <a:p>
            <a:pPr algn="r"/>
            <a:r>
              <a:rPr lang="en-US" sz="1100" dirty="0"/>
              <a:t>http://www.blueplanet.nsw.edu.au/year-7-and-8-natural-and-urban-water-cycles/.aspx</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726459694"/>
      </p:ext>
    </p:extLst>
  </p:cSld>
  <p:clrMapOvr>
    <a:masterClrMapping/>
  </p:clrMapOvr>
  <mc:AlternateContent xmlns:mc="http://schemas.openxmlformats.org/markup-compatibility/2006" xmlns:p14="http://schemas.microsoft.com/office/powerpoint/2010/main">
    <mc:Choice Requires="p14">
      <p:transition spd="med" p14:dur="700" advTm="61501">
        <p:fade/>
      </p:transition>
    </mc:Choice>
    <mc:Fallback xmlns="">
      <p:transition spd="med" advTm="615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stretch>
            <a:fillRect/>
          </a:stretch>
        </p:blipFill>
        <p:spPr>
          <a:xfrm>
            <a:off x="2672765" y="0"/>
            <a:ext cx="6904372" cy="6399858"/>
          </a:xfrm>
          <a:prstGeom prst="rect">
            <a:avLst/>
          </a:prstGeom>
        </p:spPr>
      </p:pic>
      <p:sp>
        <p:nvSpPr>
          <p:cNvPr id="3" name="Rectangle 2"/>
          <p:cNvSpPr/>
          <p:nvPr/>
        </p:nvSpPr>
        <p:spPr>
          <a:xfrm>
            <a:off x="180109" y="6538495"/>
            <a:ext cx="12011891" cy="276999"/>
          </a:xfrm>
          <a:prstGeom prst="rect">
            <a:avLst/>
          </a:prstGeom>
        </p:spPr>
        <p:txBody>
          <a:bodyPr wrap="square">
            <a:spAutoFit/>
          </a:bodyPr>
          <a:lstStyle/>
          <a:p>
            <a:pPr algn="r"/>
            <a:r>
              <a:rPr lang="en-US" sz="1200" dirty="0">
                <a:hlinkClick r:id="rId6"/>
              </a:rPr>
              <a:t>Stream Restoration: Principles, Processes and Practices (Federal Interagency Stream Restoration Working Group, USA 1998)</a:t>
            </a:r>
            <a:endParaRPr lang="en-US" sz="1200" dirty="0"/>
          </a:p>
        </p:txBody>
      </p:sp>
      <p:sp>
        <p:nvSpPr>
          <p:cNvPr id="4" name="Rectangle 3"/>
          <p:cNvSpPr/>
          <p:nvPr/>
        </p:nvSpPr>
        <p:spPr>
          <a:xfrm>
            <a:off x="6148137" y="0"/>
            <a:ext cx="3729789" cy="3320716"/>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371976" y="3269248"/>
            <a:ext cx="3729789" cy="313061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101765" y="3294982"/>
            <a:ext cx="3729789" cy="313061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886200" y="890337"/>
            <a:ext cx="1167063" cy="9144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799096" y="3175395"/>
            <a:ext cx="167063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72473122"/>
      </p:ext>
    </p:extLst>
  </p:cSld>
  <p:clrMapOvr>
    <a:masterClrMapping/>
  </p:clrMapOvr>
  <mc:AlternateContent xmlns:mc="http://schemas.openxmlformats.org/markup-compatibility/2006" xmlns:p14="http://schemas.microsoft.com/office/powerpoint/2010/main">
    <mc:Choice Requires="p14">
      <p:transition spd="med" p14:dur="700" advTm="26867">
        <p:fade/>
      </p:transition>
    </mc:Choice>
    <mc:Fallback xmlns="">
      <p:transition spd="med" advTm="268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E7E2C-E84D-1448-8726-EE9B9907D91A}"/>
              </a:ext>
            </a:extLst>
          </p:cNvPr>
          <p:cNvSpPr>
            <a:spLocks noGrp="1"/>
          </p:cNvSpPr>
          <p:nvPr>
            <p:ph type="title"/>
          </p:nvPr>
        </p:nvSpPr>
        <p:spPr/>
        <p:txBody>
          <a:bodyPr/>
          <a:lstStyle/>
          <a:p>
            <a:r>
              <a:rPr lang="en-US" b="1" dirty="0"/>
              <a:t>Agenda</a:t>
            </a:r>
          </a:p>
        </p:txBody>
      </p:sp>
      <p:graphicFrame>
        <p:nvGraphicFramePr>
          <p:cNvPr id="4" name="Content Placeholder 3">
            <a:extLst>
              <a:ext uri="{FF2B5EF4-FFF2-40B4-BE49-F238E27FC236}">
                <a16:creationId xmlns:a16="http://schemas.microsoft.com/office/drawing/2014/main" id="{9149E5B5-9B6C-324C-9D31-1E8FB39FC989}"/>
              </a:ext>
            </a:extLst>
          </p:cNvPr>
          <p:cNvGraphicFramePr>
            <a:graphicFrameLocks noGrp="1"/>
          </p:cNvGraphicFramePr>
          <p:nvPr>
            <p:ph idx="1"/>
            <p:extLst>
              <p:ext uri="{D42A27DB-BD31-4B8C-83A1-F6EECF244321}">
                <p14:modId xmlns:p14="http://schemas.microsoft.com/office/powerpoint/2010/main" val="2242174445"/>
              </p:ext>
            </p:extLst>
          </p:nvPr>
        </p:nvGraphicFramePr>
        <p:xfrm>
          <a:off x="748048" y="1477896"/>
          <a:ext cx="10515600" cy="4846320"/>
        </p:xfrm>
        <a:graphic>
          <a:graphicData uri="http://schemas.openxmlformats.org/drawingml/2006/table">
            <a:tbl>
              <a:tblPr firstRow="1" bandRow="1">
                <a:tableStyleId>{2D5ABB26-0587-4C30-8999-92F81FD0307C}</a:tableStyleId>
              </a:tblPr>
              <a:tblGrid>
                <a:gridCol w="1588752">
                  <a:extLst>
                    <a:ext uri="{9D8B030D-6E8A-4147-A177-3AD203B41FA5}">
                      <a16:colId xmlns:a16="http://schemas.microsoft.com/office/drawing/2014/main" val="1524927852"/>
                    </a:ext>
                  </a:extLst>
                </a:gridCol>
                <a:gridCol w="2777067">
                  <a:extLst>
                    <a:ext uri="{9D8B030D-6E8A-4147-A177-3AD203B41FA5}">
                      <a16:colId xmlns:a16="http://schemas.microsoft.com/office/drawing/2014/main" val="1432199566"/>
                    </a:ext>
                  </a:extLst>
                </a:gridCol>
                <a:gridCol w="6149781">
                  <a:extLst>
                    <a:ext uri="{9D8B030D-6E8A-4147-A177-3AD203B41FA5}">
                      <a16:colId xmlns:a16="http://schemas.microsoft.com/office/drawing/2014/main" val="2868729337"/>
                    </a:ext>
                  </a:extLst>
                </a:gridCol>
              </a:tblGrid>
              <a:tr h="370840">
                <a:tc>
                  <a:txBody>
                    <a:bodyPr/>
                    <a:lstStyle/>
                    <a:p>
                      <a:r>
                        <a:rPr lang="en-US" sz="3000" b="1" u="sng" dirty="0"/>
                        <a:t>Time</a:t>
                      </a:r>
                    </a:p>
                  </a:txBody>
                  <a:tcPr/>
                </a:tc>
                <a:tc>
                  <a:txBody>
                    <a:bodyPr/>
                    <a:lstStyle/>
                    <a:p>
                      <a:r>
                        <a:rPr lang="en-US" sz="3000" b="1" u="sng" dirty="0"/>
                        <a:t>Length</a:t>
                      </a:r>
                    </a:p>
                  </a:txBody>
                  <a:tcPr/>
                </a:tc>
                <a:tc>
                  <a:txBody>
                    <a:bodyPr/>
                    <a:lstStyle/>
                    <a:p>
                      <a:r>
                        <a:rPr lang="en-US" sz="3000" b="1" u="sng" dirty="0"/>
                        <a:t>Activity</a:t>
                      </a:r>
                    </a:p>
                  </a:txBody>
                  <a:tcPr/>
                </a:tc>
                <a:extLst>
                  <a:ext uri="{0D108BD9-81ED-4DB2-BD59-A6C34878D82A}">
                    <a16:rowId xmlns:a16="http://schemas.microsoft.com/office/drawing/2014/main" val="2398274764"/>
                  </a:ext>
                </a:extLst>
              </a:tr>
              <a:tr h="370840">
                <a:tc>
                  <a:txBody>
                    <a:bodyPr/>
                    <a:lstStyle/>
                    <a:p>
                      <a:r>
                        <a:rPr lang="en-US" sz="3000" b="1" dirty="0"/>
                        <a:t>9:00</a:t>
                      </a:r>
                    </a:p>
                  </a:txBody>
                  <a:tcPr/>
                </a:tc>
                <a:tc>
                  <a:txBody>
                    <a:bodyPr/>
                    <a:lstStyle/>
                    <a:p>
                      <a:r>
                        <a:rPr lang="en-US" sz="3000" b="1" dirty="0"/>
                        <a:t>15 min</a:t>
                      </a:r>
                    </a:p>
                  </a:txBody>
                  <a:tcPr/>
                </a:tc>
                <a:tc>
                  <a:txBody>
                    <a:bodyPr/>
                    <a:lstStyle/>
                    <a:p>
                      <a:r>
                        <a:rPr lang="en-US" sz="3000" b="1" dirty="0"/>
                        <a:t>Opening Activity</a:t>
                      </a:r>
                    </a:p>
                  </a:txBody>
                  <a:tcPr/>
                </a:tc>
                <a:extLst>
                  <a:ext uri="{0D108BD9-81ED-4DB2-BD59-A6C34878D82A}">
                    <a16:rowId xmlns:a16="http://schemas.microsoft.com/office/drawing/2014/main" val="1534362251"/>
                  </a:ext>
                </a:extLst>
              </a:tr>
              <a:tr h="370840">
                <a:tc>
                  <a:txBody>
                    <a:bodyPr/>
                    <a:lstStyle/>
                    <a:p>
                      <a:r>
                        <a:rPr lang="en-US" sz="3000" b="1" dirty="0"/>
                        <a:t>9:15</a:t>
                      </a:r>
                    </a:p>
                  </a:txBody>
                  <a:tcPr/>
                </a:tc>
                <a:tc>
                  <a:txBody>
                    <a:bodyPr/>
                    <a:lstStyle/>
                    <a:p>
                      <a:r>
                        <a:rPr lang="en-US" sz="3000" b="1" dirty="0"/>
                        <a:t>1 hour</a:t>
                      </a:r>
                    </a:p>
                  </a:txBody>
                  <a:tcPr/>
                </a:tc>
                <a:tc>
                  <a:txBody>
                    <a:bodyPr/>
                    <a:lstStyle/>
                    <a:p>
                      <a:r>
                        <a:rPr lang="en-US" sz="3000" b="1" dirty="0"/>
                        <a:t>“Color me a Watershed” from Project WET</a:t>
                      </a:r>
                    </a:p>
                  </a:txBody>
                  <a:tcPr/>
                </a:tc>
                <a:extLst>
                  <a:ext uri="{0D108BD9-81ED-4DB2-BD59-A6C34878D82A}">
                    <a16:rowId xmlns:a16="http://schemas.microsoft.com/office/drawing/2014/main" val="2014844016"/>
                  </a:ext>
                </a:extLst>
              </a:tr>
              <a:tr h="370840">
                <a:tc>
                  <a:txBody>
                    <a:bodyPr/>
                    <a:lstStyle/>
                    <a:p>
                      <a:r>
                        <a:rPr lang="en-US" sz="3000" i="1" dirty="0"/>
                        <a:t>10:15</a:t>
                      </a:r>
                    </a:p>
                  </a:txBody>
                  <a:tcPr/>
                </a:tc>
                <a:tc>
                  <a:txBody>
                    <a:bodyPr/>
                    <a:lstStyle/>
                    <a:p>
                      <a:r>
                        <a:rPr lang="en-US" sz="3000" i="1" dirty="0"/>
                        <a:t>15 min</a:t>
                      </a:r>
                    </a:p>
                  </a:txBody>
                  <a:tcPr/>
                </a:tc>
                <a:tc>
                  <a:txBody>
                    <a:bodyPr/>
                    <a:lstStyle/>
                    <a:p>
                      <a:r>
                        <a:rPr lang="en-US" sz="3000" b="0" i="1" dirty="0"/>
                        <a:t>BREAK</a:t>
                      </a:r>
                    </a:p>
                  </a:txBody>
                  <a:tcPr/>
                </a:tc>
                <a:extLst>
                  <a:ext uri="{0D108BD9-81ED-4DB2-BD59-A6C34878D82A}">
                    <a16:rowId xmlns:a16="http://schemas.microsoft.com/office/drawing/2014/main" val="47794774"/>
                  </a:ext>
                </a:extLst>
              </a:tr>
              <a:tr h="370840">
                <a:tc>
                  <a:txBody>
                    <a:bodyPr/>
                    <a:lstStyle/>
                    <a:p>
                      <a:r>
                        <a:rPr lang="en-US" sz="3000" b="1" dirty="0"/>
                        <a:t>10:30</a:t>
                      </a:r>
                    </a:p>
                  </a:txBody>
                  <a:tcPr/>
                </a:tc>
                <a:tc>
                  <a:txBody>
                    <a:bodyPr/>
                    <a:lstStyle/>
                    <a:p>
                      <a:r>
                        <a:rPr lang="en-US" sz="3000" b="1" dirty="0"/>
                        <a:t>20 min</a:t>
                      </a:r>
                    </a:p>
                  </a:txBody>
                  <a:tcPr/>
                </a:tc>
                <a:tc>
                  <a:txBody>
                    <a:bodyPr/>
                    <a:lstStyle/>
                    <a:p>
                      <a:r>
                        <a:rPr lang="en-US" sz="3000" b="1" dirty="0"/>
                        <a:t>Guided Notes</a:t>
                      </a:r>
                    </a:p>
                  </a:txBody>
                  <a:tcPr/>
                </a:tc>
                <a:extLst>
                  <a:ext uri="{0D108BD9-81ED-4DB2-BD59-A6C34878D82A}">
                    <a16:rowId xmlns:a16="http://schemas.microsoft.com/office/drawing/2014/main" val="466795420"/>
                  </a:ext>
                </a:extLst>
              </a:tr>
              <a:tr h="370840">
                <a:tc>
                  <a:txBody>
                    <a:bodyPr/>
                    <a:lstStyle/>
                    <a:p>
                      <a:r>
                        <a:rPr lang="en-US" sz="3000" i="1" dirty="0"/>
                        <a:t>10:50</a:t>
                      </a:r>
                    </a:p>
                  </a:txBody>
                  <a:tcPr/>
                </a:tc>
                <a:tc>
                  <a:txBody>
                    <a:bodyPr/>
                    <a:lstStyle/>
                    <a:p>
                      <a:r>
                        <a:rPr lang="en-US" sz="3000" i="1" dirty="0"/>
                        <a:t>10 Min</a:t>
                      </a:r>
                    </a:p>
                  </a:txBody>
                  <a:tcPr/>
                </a:tc>
                <a:tc>
                  <a:txBody>
                    <a:bodyPr/>
                    <a:lstStyle/>
                    <a:p>
                      <a:r>
                        <a:rPr lang="en-US" sz="3000" b="0" i="1" dirty="0"/>
                        <a:t>BREAK</a:t>
                      </a:r>
                    </a:p>
                  </a:txBody>
                  <a:tcPr/>
                </a:tc>
                <a:extLst>
                  <a:ext uri="{0D108BD9-81ED-4DB2-BD59-A6C34878D82A}">
                    <a16:rowId xmlns:a16="http://schemas.microsoft.com/office/drawing/2014/main" val="2256298246"/>
                  </a:ext>
                </a:extLst>
              </a:tr>
              <a:tr h="370840">
                <a:tc>
                  <a:txBody>
                    <a:bodyPr/>
                    <a:lstStyle/>
                    <a:p>
                      <a:r>
                        <a:rPr lang="en-US" sz="3000" b="1" dirty="0"/>
                        <a:t>11:00</a:t>
                      </a:r>
                    </a:p>
                  </a:txBody>
                  <a:tcPr/>
                </a:tc>
                <a:tc>
                  <a:txBody>
                    <a:bodyPr/>
                    <a:lstStyle/>
                    <a:p>
                      <a:r>
                        <a:rPr lang="en-US" sz="3000" b="1" dirty="0"/>
                        <a:t>1 hour, 15 min</a:t>
                      </a:r>
                    </a:p>
                  </a:txBody>
                  <a:tcPr/>
                </a:tc>
                <a:tc>
                  <a:txBody>
                    <a:bodyPr/>
                    <a:lstStyle/>
                    <a:p>
                      <a:r>
                        <a:rPr lang="en-US" sz="3000" b="1" dirty="0"/>
                        <a:t>Campus Watersheds</a:t>
                      </a:r>
                    </a:p>
                  </a:txBody>
                  <a:tcPr/>
                </a:tc>
                <a:extLst>
                  <a:ext uri="{0D108BD9-81ED-4DB2-BD59-A6C34878D82A}">
                    <a16:rowId xmlns:a16="http://schemas.microsoft.com/office/drawing/2014/main" val="3734918781"/>
                  </a:ext>
                </a:extLst>
              </a:tr>
              <a:tr h="370840">
                <a:tc>
                  <a:txBody>
                    <a:bodyPr/>
                    <a:lstStyle/>
                    <a:p>
                      <a:r>
                        <a:rPr lang="en-US" sz="3000" b="1" dirty="0"/>
                        <a:t>12:15</a:t>
                      </a:r>
                    </a:p>
                  </a:txBody>
                  <a:tcPr/>
                </a:tc>
                <a:tc>
                  <a:txBody>
                    <a:bodyPr/>
                    <a:lstStyle/>
                    <a:p>
                      <a:r>
                        <a:rPr lang="en-US" sz="3000" b="1" dirty="0"/>
                        <a:t>15 Min</a:t>
                      </a:r>
                    </a:p>
                  </a:txBody>
                  <a:tcPr/>
                </a:tc>
                <a:tc>
                  <a:txBody>
                    <a:bodyPr/>
                    <a:lstStyle/>
                    <a:p>
                      <a:r>
                        <a:rPr lang="en-US" sz="3000" b="1" dirty="0"/>
                        <a:t>Closing Activity</a:t>
                      </a:r>
                    </a:p>
                  </a:txBody>
                  <a:tcPr/>
                </a:tc>
                <a:extLst>
                  <a:ext uri="{0D108BD9-81ED-4DB2-BD59-A6C34878D82A}">
                    <a16:rowId xmlns:a16="http://schemas.microsoft.com/office/drawing/2014/main" val="1545067471"/>
                  </a:ext>
                </a:extLst>
              </a:tr>
            </a:tbl>
          </a:graphicData>
        </a:graphic>
      </p:graphicFrame>
    </p:spTree>
    <p:extLst>
      <p:ext uri="{BB962C8B-B14F-4D97-AF65-F5344CB8AC3E}">
        <p14:creationId xmlns:p14="http://schemas.microsoft.com/office/powerpoint/2010/main" val="3732218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6"/>
          <a:stretch>
            <a:fillRect/>
          </a:stretch>
        </p:blipFill>
        <p:spPr>
          <a:xfrm>
            <a:off x="2727155" y="61769"/>
            <a:ext cx="6904372" cy="6399858"/>
          </a:xfrm>
          <a:prstGeom prst="rect">
            <a:avLst/>
          </a:prstGeom>
        </p:spPr>
      </p:pic>
      <p:sp>
        <p:nvSpPr>
          <p:cNvPr id="3" name="Rectangle 2"/>
          <p:cNvSpPr/>
          <p:nvPr/>
        </p:nvSpPr>
        <p:spPr>
          <a:xfrm>
            <a:off x="180109" y="6538495"/>
            <a:ext cx="12011891" cy="276999"/>
          </a:xfrm>
          <a:prstGeom prst="rect">
            <a:avLst/>
          </a:prstGeom>
        </p:spPr>
        <p:txBody>
          <a:bodyPr wrap="square">
            <a:spAutoFit/>
          </a:bodyPr>
          <a:lstStyle/>
          <a:p>
            <a:pPr algn="r"/>
            <a:r>
              <a:rPr lang="en-US" sz="1200" dirty="0">
                <a:hlinkClick r:id="rId7"/>
              </a:rPr>
              <a:t>Stream Restoration: Principles, Processes and Practices (Federal Interagency Stream Restoration Working Group, USA 1998)</a:t>
            </a:r>
            <a:endParaRPr lang="en-US" sz="1200" dirty="0"/>
          </a:p>
        </p:txBody>
      </p:sp>
      <p:sp>
        <p:nvSpPr>
          <p:cNvPr id="5" name="Oval 4"/>
          <p:cNvSpPr/>
          <p:nvPr/>
        </p:nvSpPr>
        <p:spPr>
          <a:xfrm>
            <a:off x="7455568" y="890337"/>
            <a:ext cx="1167063" cy="9144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6304544" y="3200400"/>
            <a:ext cx="222183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878179" y="4074695"/>
            <a:ext cx="1167063" cy="9144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2727155" y="6384758"/>
            <a:ext cx="222183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7435509" y="4074695"/>
            <a:ext cx="1167063" cy="9144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6284485" y="6384758"/>
            <a:ext cx="222183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
        <p:nvSpPr>
          <p:cNvPr id="6" name="TextBox 5">
            <a:extLst>
              <a:ext uri="{FF2B5EF4-FFF2-40B4-BE49-F238E27FC236}">
                <a16:creationId xmlns:a16="http://schemas.microsoft.com/office/drawing/2014/main" id="{9DD178B7-45E9-A440-9643-F0B751820A3E}"/>
              </a:ext>
            </a:extLst>
          </p:cNvPr>
          <p:cNvSpPr txBox="1"/>
          <p:nvPr/>
        </p:nvSpPr>
        <p:spPr>
          <a:xfrm>
            <a:off x="0" y="1550737"/>
            <a:ext cx="2393327"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t>Impervious cover – </a:t>
            </a:r>
            <a:r>
              <a:rPr lang="en-US" sz="2800" b="1" u="sng" dirty="0">
                <a:solidFill>
                  <a:schemeClr val="accent4">
                    <a:lumMod val="50000"/>
                  </a:schemeClr>
                </a:solidFill>
              </a:rPr>
              <a:t>surfaces that do not permit water filtration through the soil</a:t>
            </a:r>
          </a:p>
        </p:txBody>
      </p:sp>
    </p:spTree>
    <p:custDataLst>
      <p:tags r:id="rId1"/>
    </p:custDataLst>
    <p:extLst>
      <p:ext uri="{BB962C8B-B14F-4D97-AF65-F5344CB8AC3E}">
        <p14:creationId xmlns:p14="http://schemas.microsoft.com/office/powerpoint/2010/main" val="318081654"/>
      </p:ext>
    </p:extLst>
  </p:cSld>
  <p:clrMapOvr>
    <a:masterClrMapping/>
  </p:clrMapOvr>
  <mc:AlternateContent xmlns:mc="http://schemas.openxmlformats.org/markup-compatibility/2006" xmlns:p14="http://schemas.microsoft.com/office/powerpoint/2010/main">
    <mc:Choice Requires="p14">
      <p:transition spd="med" p14:dur="700" advTm="40230">
        <p:fade/>
      </p:transition>
    </mc:Choice>
    <mc:Fallback xmlns="">
      <p:transition spd="med" advTm="402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5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10" presetClass="entr" presetSubtype="0" fill="hold" nodeType="withEffect">
                                  <p:stCondLst>
                                    <p:cond delay="50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bldLst>
      <p:bldP spid="5"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A5BD4-0FE7-9D4A-8612-DE56387AE010}"/>
              </a:ext>
            </a:extLst>
          </p:cNvPr>
          <p:cNvSpPr>
            <a:spLocks noGrp="1"/>
          </p:cNvSpPr>
          <p:nvPr>
            <p:ph type="title"/>
          </p:nvPr>
        </p:nvSpPr>
        <p:spPr/>
        <p:txBody>
          <a:bodyPr/>
          <a:lstStyle/>
          <a:p>
            <a:r>
              <a:rPr lang="en-US" dirty="0"/>
              <a:t>Why is increased surface runoff in urban watersheds a problem?</a:t>
            </a:r>
          </a:p>
        </p:txBody>
      </p:sp>
    </p:spTree>
    <p:extLst>
      <p:ext uri="{BB962C8B-B14F-4D97-AF65-F5344CB8AC3E}">
        <p14:creationId xmlns:p14="http://schemas.microsoft.com/office/powerpoint/2010/main" val="944421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A5BD4-0FE7-9D4A-8612-DE56387AE010}"/>
              </a:ext>
            </a:extLst>
          </p:cNvPr>
          <p:cNvSpPr>
            <a:spLocks noGrp="1"/>
          </p:cNvSpPr>
          <p:nvPr>
            <p:ph type="title"/>
          </p:nvPr>
        </p:nvSpPr>
        <p:spPr/>
        <p:txBody>
          <a:bodyPr/>
          <a:lstStyle/>
          <a:p>
            <a:r>
              <a:rPr lang="en-US" dirty="0"/>
              <a:t>Why is increased surface runoff in urban watersheds a problem?</a:t>
            </a:r>
          </a:p>
        </p:txBody>
      </p:sp>
      <p:sp>
        <p:nvSpPr>
          <p:cNvPr id="3" name="Content Placeholder 2">
            <a:extLst>
              <a:ext uri="{FF2B5EF4-FFF2-40B4-BE49-F238E27FC236}">
                <a16:creationId xmlns:a16="http://schemas.microsoft.com/office/drawing/2014/main" id="{71F044A8-07C1-EF4B-8D9E-3C0FA6A5796B}"/>
              </a:ext>
            </a:extLst>
          </p:cNvPr>
          <p:cNvSpPr>
            <a:spLocks noGrp="1"/>
          </p:cNvSpPr>
          <p:nvPr>
            <p:ph idx="1"/>
          </p:nvPr>
        </p:nvSpPr>
        <p:spPr>
          <a:xfrm>
            <a:off x="0" y="2790825"/>
            <a:ext cx="10515600" cy="4351338"/>
          </a:xfrm>
        </p:spPr>
        <p:txBody>
          <a:bodyPr/>
          <a:lstStyle/>
          <a:p>
            <a:pPr marL="0" indent="0">
              <a:buNone/>
            </a:pPr>
            <a:r>
              <a:rPr lang="en-US" sz="3500" dirty="0"/>
              <a:t>Increased surface runoff =</a:t>
            </a:r>
          </a:p>
          <a:p>
            <a:r>
              <a:rPr lang="en-US" sz="3500" dirty="0"/>
              <a:t>Increased sediment transport</a:t>
            </a:r>
          </a:p>
          <a:p>
            <a:r>
              <a:rPr lang="en-US" sz="3500" dirty="0"/>
              <a:t>Increased pollutant transport =</a:t>
            </a:r>
          </a:p>
          <a:p>
            <a:pPr marL="0" indent="0">
              <a:buNone/>
            </a:pPr>
            <a:endParaRPr lang="en-US" sz="3500" dirty="0"/>
          </a:p>
          <a:p>
            <a:pPr marL="0" indent="0">
              <a:buNone/>
            </a:pPr>
            <a:r>
              <a:rPr lang="en-US" sz="3500" dirty="0"/>
              <a:t>More polluted streams!!</a:t>
            </a:r>
          </a:p>
          <a:p>
            <a:pPr marL="0" indent="0">
              <a:buNone/>
            </a:pPr>
            <a:endParaRPr lang="en-US" dirty="0"/>
          </a:p>
        </p:txBody>
      </p:sp>
      <p:pic>
        <p:nvPicPr>
          <p:cNvPr id="1026" name="Picture 2">
            <a:extLst>
              <a:ext uri="{FF2B5EF4-FFF2-40B4-BE49-F238E27FC236}">
                <a16:creationId xmlns:a16="http://schemas.microsoft.com/office/drawing/2014/main" id="{336AD4B4-230C-A847-A2DC-1D9AEBF2E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277" y="1645455"/>
            <a:ext cx="3450518" cy="457246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3A774D-E2AF-F34F-9562-6B0625F95437}"/>
              </a:ext>
            </a:extLst>
          </p:cNvPr>
          <p:cNvSpPr txBox="1"/>
          <p:nvPr/>
        </p:nvSpPr>
        <p:spPr>
          <a:xfrm>
            <a:off x="6833277" y="6228481"/>
            <a:ext cx="2834430" cy="338554"/>
          </a:xfrm>
          <a:prstGeom prst="rect">
            <a:avLst/>
          </a:prstGeom>
          <a:noFill/>
        </p:spPr>
        <p:txBody>
          <a:bodyPr wrap="none" rtlCol="0">
            <a:spAutoFit/>
          </a:bodyPr>
          <a:lstStyle/>
          <a:p>
            <a:r>
              <a:rPr lang="en-US" sz="800" dirty="0"/>
              <a:t>Image credit: Iain Farquhar / </a:t>
            </a:r>
          </a:p>
          <a:p>
            <a:r>
              <a:rPr lang="en-US" sz="800" dirty="0"/>
              <a:t>Torrential rain and hail in a thunderstorm at Barons Hill Avenue</a:t>
            </a:r>
          </a:p>
        </p:txBody>
      </p:sp>
    </p:spTree>
    <p:extLst>
      <p:ext uri="{BB962C8B-B14F-4D97-AF65-F5344CB8AC3E}">
        <p14:creationId xmlns:p14="http://schemas.microsoft.com/office/powerpoint/2010/main" val="1272995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A409E-9B27-3A43-9FDF-8FCA8073393D}"/>
              </a:ext>
            </a:extLst>
          </p:cNvPr>
          <p:cNvSpPr>
            <a:spLocks noGrp="1"/>
          </p:cNvSpPr>
          <p:nvPr>
            <p:ph type="title"/>
          </p:nvPr>
        </p:nvSpPr>
        <p:spPr/>
        <p:txBody>
          <a:bodyPr/>
          <a:lstStyle/>
          <a:p>
            <a:r>
              <a:rPr lang="en-US" dirty="0"/>
              <a:t>How can we keep track of pollution in our streams and rivers?</a:t>
            </a:r>
          </a:p>
        </p:txBody>
      </p:sp>
      <p:sp>
        <p:nvSpPr>
          <p:cNvPr id="3" name="Content Placeholder 2">
            <a:extLst>
              <a:ext uri="{FF2B5EF4-FFF2-40B4-BE49-F238E27FC236}">
                <a16:creationId xmlns:a16="http://schemas.microsoft.com/office/drawing/2014/main" id="{7A2D44E2-39A7-1B42-ABFA-39FE5BB5387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77124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A409E-9B27-3A43-9FDF-8FCA8073393D}"/>
              </a:ext>
            </a:extLst>
          </p:cNvPr>
          <p:cNvSpPr>
            <a:spLocks noGrp="1"/>
          </p:cNvSpPr>
          <p:nvPr>
            <p:ph type="title"/>
          </p:nvPr>
        </p:nvSpPr>
        <p:spPr/>
        <p:txBody>
          <a:bodyPr/>
          <a:lstStyle/>
          <a:p>
            <a:r>
              <a:rPr lang="en-US" dirty="0"/>
              <a:t>How can we keep track of pollution in our streams and rivers?</a:t>
            </a:r>
          </a:p>
        </p:txBody>
      </p:sp>
      <p:sp>
        <p:nvSpPr>
          <p:cNvPr id="3" name="Content Placeholder 2">
            <a:extLst>
              <a:ext uri="{FF2B5EF4-FFF2-40B4-BE49-F238E27FC236}">
                <a16:creationId xmlns:a16="http://schemas.microsoft.com/office/drawing/2014/main" id="{7A2D44E2-39A7-1B42-ABFA-39FE5BB53872}"/>
              </a:ext>
            </a:extLst>
          </p:cNvPr>
          <p:cNvSpPr>
            <a:spLocks noGrp="1"/>
          </p:cNvSpPr>
          <p:nvPr>
            <p:ph idx="1"/>
          </p:nvPr>
        </p:nvSpPr>
        <p:spPr>
          <a:xfrm>
            <a:off x="838199" y="1754497"/>
            <a:ext cx="10515600" cy="4351338"/>
          </a:xfrm>
        </p:spPr>
        <p:txBody>
          <a:bodyPr/>
          <a:lstStyle/>
          <a:p>
            <a:r>
              <a:rPr lang="en-US" dirty="0"/>
              <a:t>Water quality monitoring – </a:t>
            </a:r>
            <a:r>
              <a:rPr lang="en-US" b="1" u="sng" dirty="0">
                <a:solidFill>
                  <a:schemeClr val="accent4">
                    <a:lumMod val="50000"/>
                  </a:schemeClr>
                </a:solidFill>
              </a:rPr>
              <a:t>sampling and analysis of water conditions</a:t>
            </a:r>
          </a:p>
        </p:txBody>
      </p:sp>
      <p:sp>
        <p:nvSpPr>
          <p:cNvPr id="5" name="TextBox 4">
            <a:extLst>
              <a:ext uri="{FF2B5EF4-FFF2-40B4-BE49-F238E27FC236}">
                <a16:creationId xmlns:a16="http://schemas.microsoft.com/office/drawing/2014/main" id="{3789842C-1858-5C41-9A75-E44A90660AD7}"/>
              </a:ext>
            </a:extLst>
          </p:cNvPr>
          <p:cNvSpPr txBox="1"/>
          <p:nvPr/>
        </p:nvSpPr>
        <p:spPr>
          <a:xfrm>
            <a:off x="6095999" y="6299799"/>
            <a:ext cx="2709334" cy="461665"/>
          </a:xfrm>
          <a:prstGeom prst="rect">
            <a:avLst/>
          </a:prstGeom>
          <a:noFill/>
        </p:spPr>
        <p:txBody>
          <a:bodyPr wrap="square" rtlCol="0">
            <a:spAutoFit/>
          </a:bodyPr>
          <a:lstStyle/>
          <a:p>
            <a:r>
              <a:rPr lang="en-US" sz="800" dirty="0"/>
              <a:t>Photo credit: Brian </a:t>
            </a:r>
            <a:r>
              <a:rPr lang="en-US" sz="800" dirty="0" err="1"/>
              <a:t>Tolagson</a:t>
            </a:r>
            <a:r>
              <a:rPr lang="en-US" sz="800" dirty="0"/>
              <a:t>, CC BY-SA 4.0 &lt;https://</a:t>
            </a:r>
            <a:r>
              <a:rPr lang="en-US" sz="800" dirty="0" err="1"/>
              <a:t>creativecommons.org</a:t>
            </a:r>
            <a:r>
              <a:rPr lang="en-US" sz="800" dirty="0"/>
              <a:t>/licenses/by-</a:t>
            </a:r>
            <a:r>
              <a:rPr lang="en-US" sz="800" dirty="0" err="1"/>
              <a:t>sa</a:t>
            </a:r>
            <a:r>
              <a:rPr lang="en-US" sz="800" dirty="0"/>
              <a:t>/4.0&gt;, via Wikimedia Commons</a:t>
            </a:r>
          </a:p>
        </p:txBody>
      </p:sp>
      <p:pic>
        <p:nvPicPr>
          <p:cNvPr id="1028" name="Picture 4">
            <a:extLst>
              <a:ext uri="{FF2B5EF4-FFF2-40B4-BE49-F238E27FC236}">
                <a16:creationId xmlns:a16="http://schemas.microsoft.com/office/drawing/2014/main" id="{79A57BFB-B694-F147-83C8-06D494669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8654" y="2805510"/>
            <a:ext cx="5476549" cy="3484454"/>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047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0CC058-47A9-BC4F-A31E-767184AB0CD1}"/>
              </a:ext>
            </a:extLst>
          </p:cNvPr>
          <p:cNvSpPr txBox="1"/>
          <p:nvPr/>
        </p:nvSpPr>
        <p:spPr>
          <a:xfrm>
            <a:off x="4310895" y="1074509"/>
            <a:ext cx="3570209" cy="4708981"/>
          </a:xfrm>
          <a:prstGeom prst="rect">
            <a:avLst/>
          </a:prstGeom>
          <a:solidFill>
            <a:srgbClr val="ECC2D8"/>
          </a:solidFill>
          <a:ln w="53975">
            <a:solidFill>
              <a:srgbClr val="002060"/>
            </a:solidFill>
          </a:ln>
        </p:spPr>
        <p:txBody>
          <a:bodyPr wrap="none" rtlCol="0">
            <a:spAutoFit/>
          </a:bodyPr>
          <a:lstStyle/>
          <a:p>
            <a:pPr algn="ctr"/>
            <a:r>
              <a:rPr lang="en-US" sz="10000" dirty="0">
                <a:latin typeface="Impact" panose="020B0806030902050204" pitchFamily="34" charset="0"/>
              </a:rPr>
              <a:t>Take </a:t>
            </a:r>
          </a:p>
          <a:p>
            <a:pPr algn="ctr"/>
            <a:r>
              <a:rPr lang="en-US" sz="10000" dirty="0">
                <a:latin typeface="Impact" panose="020B0806030902050204" pitchFamily="34" charset="0"/>
              </a:rPr>
              <a:t>a </a:t>
            </a:r>
          </a:p>
          <a:p>
            <a:pPr algn="ctr"/>
            <a:r>
              <a:rPr lang="en-US" sz="10000" dirty="0">
                <a:latin typeface="Impact" panose="020B0806030902050204" pitchFamily="34" charset="0"/>
              </a:rPr>
              <a:t>break!</a:t>
            </a:r>
          </a:p>
        </p:txBody>
      </p:sp>
    </p:spTree>
    <p:extLst>
      <p:ext uri="{BB962C8B-B14F-4D97-AF65-F5344CB8AC3E}">
        <p14:creationId xmlns:p14="http://schemas.microsoft.com/office/powerpoint/2010/main" val="1906125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2E100-8AC9-3547-B7EE-8507D249643F}"/>
              </a:ext>
            </a:extLst>
          </p:cNvPr>
          <p:cNvSpPr>
            <a:spLocks noGrp="1"/>
          </p:cNvSpPr>
          <p:nvPr>
            <p:ph type="title"/>
          </p:nvPr>
        </p:nvSpPr>
        <p:spPr/>
        <p:txBody>
          <a:bodyPr/>
          <a:lstStyle/>
          <a:p>
            <a:r>
              <a:rPr lang="en-US" b="1" dirty="0"/>
              <a:t>Campus Watersheds</a:t>
            </a:r>
          </a:p>
        </p:txBody>
      </p:sp>
      <p:sp>
        <p:nvSpPr>
          <p:cNvPr id="3" name="Content Placeholder 2">
            <a:extLst>
              <a:ext uri="{FF2B5EF4-FFF2-40B4-BE49-F238E27FC236}">
                <a16:creationId xmlns:a16="http://schemas.microsoft.com/office/drawing/2014/main" id="{4775AA0C-551D-8D45-92B7-9E8D01C2B34A}"/>
              </a:ext>
            </a:extLst>
          </p:cNvPr>
          <p:cNvSpPr>
            <a:spLocks noGrp="1"/>
          </p:cNvSpPr>
          <p:nvPr>
            <p:ph idx="1"/>
          </p:nvPr>
        </p:nvSpPr>
        <p:spPr/>
        <p:txBody>
          <a:bodyPr/>
          <a:lstStyle/>
          <a:p>
            <a:r>
              <a:rPr lang="en-US" u="sng" dirty="0">
                <a:hlinkClick r:id="rId3"/>
              </a:rPr>
              <a:t>http://waterlight.mynmi.net/watershed.html</a:t>
            </a:r>
            <a:endParaRPr lang="en-US" dirty="0"/>
          </a:p>
          <a:p>
            <a:pPr marL="0" indent="0">
              <a:buNone/>
            </a:pPr>
            <a:endParaRPr lang="en-US" dirty="0"/>
          </a:p>
        </p:txBody>
      </p:sp>
    </p:spTree>
    <p:extLst>
      <p:ext uri="{BB962C8B-B14F-4D97-AF65-F5344CB8AC3E}">
        <p14:creationId xmlns:p14="http://schemas.microsoft.com/office/powerpoint/2010/main" val="1107332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2E100-8AC9-3547-B7EE-8507D249643F}"/>
              </a:ext>
            </a:extLst>
          </p:cNvPr>
          <p:cNvSpPr>
            <a:spLocks noGrp="1"/>
          </p:cNvSpPr>
          <p:nvPr>
            <p:ph type="title"/>
          </p:nvPr>
        </p:nvSpPr>
        <p:spPr/>
        <p:txBody>
          <a:bodyPr/>
          <a:lstStyle/>
          <a:p>
            <a:r>
              <a:rPr lang="en-US" b="1" dirty="0"/>
              <a:t>Campus Watersheds</a:t>
            </a:r>
          </a:p>
        </p:txBody>
      </p:sp>
      <p:sp>
        <p:nvSpPr>
          <p:cNvPr id="3" name="Content Placeholder 2">
            <a:extLst>
              <a:ext uri="{FF2B5EF4-FFF2-40B4-BE49-F238E27FC236}">
                <a16:creationId xmlns:a16="http://schemas.microsoft.com/office/drawing/2014/main" id="{4775AA0C-551D-8D45-92B7-9E8D01C2B34A}"/>
              </a:ext>
            </a:extLst>
          </p:cNvPr>
          <p:cNvSpPr>
            <a:spLocks noGrp="1"/>
          </p:cNvSpPr>
          <p:nvPr>
            <p:ph idx="1"/>
          </p:nvPr>
        </p:nvSpPr>
        <p:spPr/>
        <p:txBody>
          <a:bodyPr/>
          <a:lstStyle/>
          <a:p>
            <a:pPr marL="0" indent="0">
              <a:buNone/>
            </a:pPr>
            <a:r>
              <a:rPr lang="en-US" u="sng" dirty="0"/>
              <a:t>Instructions:</a:t>
            </a:r>
          </a:p>
          <a:p>
            <a:pPr marL="514350" indent="-514350">
              <a:buAutoNum type="arabicPeriod"/>
            </a:pPr>
            <a:r>
              <a:rPr lang="en-US" dirty="0"/>
              <a:t>Read </a:t>
            </a:r>
            <a:r>
              <a:rPr lang="en-US" dirty="0" err="1"/>
              <a:t>Tanyard</a:t>
            </a:r>
            <a:r>
              <a:rPr lang="en-US" dirty="0"/>
              <a:t> OR Lily page (depending on group) silently</a:t>
            </a:r>
          </a:p>
          <a:p>
            <a:pPr marL="514350" indent="-514350">
              <a:buAutoNum type="arabicPeriod"/>
            </a:pPr>
            <a:r>
              <a:rPr lang="en-US" dirty="0"/>
              <a:t>Circle words or terms you do not understand</a:t>
            </a:r>
          </a:p>
          <a:p>
            <a:pPr marL="514350" indent="-514350">
              <a:buAutoNum type="arabicPeriod"/>
            </a:pPr>
            <a:endParaRPr lang="en-US" u="sng" dirty="0"/>
          </a:p>
          <a:p>
            <a:pPr marL="514350" indent="-514350">
              <a:buAutoNum type="arabicPeriod"/>
            </a:pPr>
            <a:endParaRPr lang="en-US" u="sng" dirty="0"/>
          </a:p>
          <a:p>
            <a:pPr marL="0" indent="0">
              <a:buNone/>
            </a:pPr>
            <a:endParaRPr lang="en-US" u="sng" dirty="0"/>
          </a:p>
        </p:txBody>
      </p:sp>
    </p:spTree>
    <p:extLst>
      <p:ext uri="{BB962C8B-B14F-4D97-AF65-F5344CB8AC3E}">
        <p14:creationId xmlns:p14="http://schemas.microsoft.com/office/powerpoint/2010/main" val="1357852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2E100-8AC9-3547-B7EE-8507D249643F}"/>
              </a:ext>
            </a:extLst>
          </p:cNvPr>
          <p:cNvSpPr>
            <a:spLocks noGrp="1"/>
          </p:cNvSpPr>
          <p:nvPr>
            <p:ph type="title"/>
          </p:nvPr>
        </p:nvSpPr>
        <p:spPr/>
        <p:txBody>
          <a:bodyPr/>
          <a:lstStyle/>
          <a:p>
            <a:r>
              <a:rPr lang="en-US" b="1" dirty="0"/>
              <a:t>Campus Watersheds</a:t>
            </a:r>
          </a:p>
        </p:txBody>
      </p:sp>
      <p:sp>
        <p:nvSpPr>
          <p:cNvPr id="3" name="Content Placeholder 2">
            <a:extLst>
              <a:ext uri="{FF2B5EF4-FFF2-40B4-BE49-F238E27FC236}">
                <a16:creationId xmlns:a16="http://schemas.microsoft.com/office/drawing/2014/main" id="{4775AA0C-551D-8D45-92B7-9E8D01C2B34A}"/>
              </a:ext>
            </a:extLst>
          </p:cNvPr>
          <p:cNvSpPr>
            <a:spLocks noGrp="1"/>
          </p:cNvSpPr>
          <p:nvPr>
            <p:ph idx="1"/>
          </p:nvPr>
        </p:nvSpPr>
        <p:spPr/>
        <p:txBody>
          <a:bodyPr/>
          <a:lstStyle/>
          <a:p>
            <a:pPr marL="0" indent="0">
              <a:buNone/>
            </a:pPr>
            <a:r>
              <a:rPr lang="en-US" u="sng" dirty="0"/>
              <a:t>Instructions:</a:t>
            </a:r>
          </a:p>
          <a:p>
            <a:pPr marL="514350" indent="-514350">
              <a:buAutoNum type="arabicPeriod"/>
            </a:pPr>
            <a:r>
              <a:rPr lang="en-US" dirty="0"/>
              <a:t>Read </a:t>
            </a:r>
            <a:r>
              <a:rPr lang="en-US" dirty="0" err="1"/>
              <a:t>Tanyard</a:t>
            </a:r>
            <a:r>
              <a:rPr lang="en-US" dirty="0"/>
              <a:t> OR Lily page (depending on group) silently</a:t>
            </a:r>
          </a:p>
          <a:p>
            <a:pPr marL="514350" indent="-514350">
              <a:buAutoNum type="arabicPeriod"/>
            </a:pPr>
            <a:r>
              <a:rPr lang="en-US" dirty="0"/>
              <a:t>Circle words or terms you do not understand</a:t>
            </a:r>
          </a:p>
          <a:p>
            <a:pPr marL="514350" indent="-514350">
              <a:buAutoNum type="arabicPeriod"/>
            </a:pPr>
            <a:endParaRPr lang="en-US" u="sng" dirty="0"/>
          </a:p>
          <a:p>
            <a:pPr marL="514350" indent="-514350">
              <a:buAutoNum type="arabicPeriod"/>
            </a:pPr>
            <a:r>
              <a:rPr lang="en-US" dirty="0"/>
              <a:t>Work with group to create list of unknown terms. Once you do this, each group will share the unknown terms with the class and we’ll work together to define them! </a:t>
            </a:r>
          </a:p>
          <a:p>
            <a:pPr marL="0" indent="0">
              <a:buNone/>
            </a:pPr>
            <a:endParaRPr lang="en-US" u="sng" dirty="0"/>
          </a:p>
        </p:txBody>
      </p:sp>
    </p:spTree>
    <p:extLst>
      <p:ext uri="{BB962C8B-B14F-4D97-AF65-F5344CB8AC3E}">
        <p14:creationId xmlns:p14="http://schemas.microsoft.com/office/powerpoint/2010/main" val="3647594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71C2B-4603-704C-8DCD-D159EEB34655}"/>
              </a:ext>
            </a:extLst>
          </p:cNvPr>
          <p:cNvSpPr>
            <a:spLocks noGrp="1"/>
          </p:cNvSpPr>
          <p:nvPr>
            <p:ph type="title"/>
          </p:nvPr>
        </p:nvSpPr>
        <p:spPr/>
        <p:txBody>
          <a:bodyPr/>
          <a:lstStyle/>
          <a:p>
            <a:r>
              <a:rPr lang="en-US" b="1" dirty="0"/>
              <a:t>Campus Watersheds – </a:t>
            </a:r>
            <a:br>
              <a:rPr lang="en-US" b="1" dirty="0"/>
            </a:br>
            <a:r>
              <a:rPr lang="en-US" b="1" dirty="0"/>
              <a:t>Campus Stream Poster</a:t>
            </a:r>
          </a:p>
        </p:txBody>
      </p:sp>
      <p:sp>
        <p:nvSpPr>
          <p:cNvPr id="3" name="Content Placeholder 2">
            <a:extLst>
              <a:ext uri="{FF2B5EF4-FFF2-40B4-BE49-F238E27FC236}">
                <a16:creationId xmlns:a16="http://schemas.microsoft.com/office/drawing/2014/main" id="{16C5C757-7F5A-ED42-BBE3-899CBDF066A4}"/>
              </a:ext>
            </a:extLst>
          </p:cNvPr>
          <p:cNvSpPr>
            <a:spLocks noGrp="1"/>
          </p:cNvSpPr>
          <p:nvPr>
            <p:ph idx="1"/>
          </p:nvPr>
        </p:nvSpPr>
        <p:spPr>
          <a:xfrm>
            <a:off x="838200" y="1876425"/>
            <a:ext cx="10515600" cy="4351338"/>
          </a:xfrm>
        </p:spPr>
        <p:txBody>
          <a:bodyPr>
            <a:noAutofit/>
          </a:bodyPr>
          <a:lstStyle/>
          <a:p>
            <a:pPr marL="0" indent="0">
              <a:buNone/>
            </a:pPr>
            <a:r>
              <a:rPr lang="en-US" sz="3200" u="sng" dirty="0"/>
              <a:t>Information to Include</a:t>
            </a:r>
          </a:p>
          <a:p>
            <a:r>
              <a:rPr lang="en-US" sz="3200" dirty="0"/>
              <a:t>Name of stream </a:t>
            </a:r>
          </a:p>
          <a:p>
            <a:r>
              <a:rPr lang="en-US" sz="3200" dirty="0"/>
              <a:t>Drawing of Watershed Shape</a:t>
            </a:r>
          </a:p>
          <a:p>
            <a:r>
              <a:rPr lang="en-US" sz="3200" dirty="0"/>
              <a:t>% Impervious Surface (estimate)</a:t>
            </a:r>
          </a:p>
          <a:p>
            <a:r>
              <a:rPr lang="en-US" sz="3200" dirty="0"/>
              <a:t>% Ownership of Land (example: UGA vs. residential) </a:t>
            </a:r>
          </a:p>
          <a:p>
            <a:r>
              <a:rPr lang="en-US" sz="3200" dirty="0"/>
              <a:t>Stream Length</a:t>
            </a:r>
          </a:p>
          <a:p>
            <a:r>
              <a:rPr lang="en-US" sz="3200" dirty="0"/>
              <a:t>Brief History</a:t>
            </a:r>
          </a:p>
          <a:p>
            <a:r>
              <a:rPr lang="en-US" sz="3200" dirty="0"/>
              <a:t>Summary of Water Quality Problems</a:t>
            </a:r>
          </a:p>
          <a:p>
            <a:pPr marL="0" indent="0">
              <a:buNone/>
            </a:pPr>
            <a:endParaRPr lang="en-US" sz="3200" dirty="0"/>
          </a:p>
        </p:txBody>
      </p:sp>
    </p:spTree>
    <p:extLst>
      <p:ext uri="{BB962C8B-B14F-4D97-AF65-F5344CB8AC3E}">
        <p14:creationId xmlns:p14="http://schemas.microsoft.com/office/powerpoint/2010/main" val="2873444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54C3BF-62BA-144B-90F1-C9EB464B590C}"/>
              </a:ext>
            </a:extLst>
          </p:cNvPr>
          <p:cNvSpPr>
            <a:spLocks noGrp="1"/>
          </p:cNvSpPr>
          <p:nvPr>
            <p:ph idx="1"/>
          </p:nvPr>
        </p:nvSpPr>
        <p:spPr>
          <a:xfrm>
            <a:off x="838200" y="2290695"/>
            <a:ext cx="10515600" cy="4351338"/>
          </a:xfrm>
        </p:spPr>
        <p:txBody>
          <a:bodyPr>
            <a:normAutofit/>
          </a:bodyPr>
          <a:lstStyle/>
          <a:p>
            <a:pPr marL="0" indent="0">
              <a:buNone/>
            </a:pPr>
            <a:r>
              <a:rPr lang="en-US" sz="3000" u="sng" dirty="0"/>
              <a:t>Instructions:</a:t>
            </a:r>
          </a:p>
          <a:p>
            <a:pPr marL="514350" indent="-514350">
              <a:buFont typeface="+mj-lt"/>
              <a:buAutoNum type="arabicPeriod"/>
            </a:pPr>
            <a:r>
              <a:rPr lang="en-US" sz="3000" dirty="0"/>
              <a:t>Write your response to the questions on the paper.</a:t>
            </a:r>
          </a:p>
          <a:p>
            <a:pPr marL="514350" indent="-514350">
              <a:buFont typeface="+mj-lt"/>
              <a:buAutoNum type="arabicPeriod"/>
            </a:pPr>
            <a:r>
              <a:rPr lang="en-US" sz="3000" dirty="0"/>
              <a:t>Share with a partner</a:t>
            </a:r>
          </a:p>
          <a:p>
            <a:pPr marL="514350" indent="-514350">
              <a:buFont typeface="+mj-lt"/>
              <a:buAutoNum type="arabicPeriod"/>
            </a:pPr>
            <a:r>
              <a:rPr lang="en-US" sz="3000" dirty="0"/>
              <a:t>Class discussion</a:t>
            </a:r>
          </a:p>
        </p:txBody>
      </p:sp>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a:xfrm>
            <a:off x="838200" y="365125"/>
            <a:ext cx="10515600" cy="1325563"/>
          </a:xfrm>
        </p:spPr>
        <p:txBody>
          <a:bodyPr/>
          <a:lstStyle/>
          <a:p>
            <a:r>
              <a:rPr lang="en-US" b="1" dirty="0"/>
              <a:t>Opening Activity </a:t>
            </a:r>
          </a:p>
        </p:txBody>
      </p:sp>
    </p:spTree>
    <p:extLst>
      <p:ext uri="{BB962C8B-B14F-4D97-AF65-F5344CB8AC3E}">
        <p14:creationId xmlns:p14="http://schemas.microsoft.com/office/powerpoint/2010/main" val="3600833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71C2B-4603-704C-8DCD-D159EEB34655}"/>
              </a:ext>
            </a:extLst>
          </p:cNvPr>
          <p:cNvSpPr>
            <a:spLocks noGrp="1"/>
          </p:cNvSpPr>
          <p:nvPr>
            <p:ph type="title"/>
          </p:nvPr>
        </p:nvSpPr>
        <p:spPr/>
        <p:txBody>
          <a:bodyPr/>
          <a:lstStyle/>
          <a:p>
            <a:r>
              <a:rPr lang="en-US" b="1" dirty="0"/>
              <a:t>Campus Watersheds – </a:t>
            </a:r>
            <a:br>
              <a:rPr lang="en-US" b="1" dirty="0"/>
            </a:br>
            <a:r>
              <a:rPr lang="en-US" b="1" dirty="0"/>
              <a:t>Campus Stream Poster</a:t>
            </a:r>
          </a:p>
        </p:txBody>
      </p:sp>
      <p:sp>
        <p:nvSpPr>
          <p:cNvPr id="3" name="Content Placeholder 2">
            <a:extLst>
              <a:ext uri="{FF2B5EF4-FFF2-40B4-BE49-F238E27FC236}">
                <a16:creationId xmlns:a16="http://schemas.microsoft.com/office/drawing/2014/main" id="{16C5C757-7F5A-ED42-BBE3-899CBDF066A4}"/>
              </a:ext>
            </a:extLst>
          </p:cNvPr>
          <p:cNvSpPr>
            <a:spLocks noGrp="1"/>
          </p:cNvSpPr>
          <p:nvPr>
            <p:ph idx="1"/>
          </p:nvPr>
        </p:nvSpPr>
        <p:spPr>
          <a:xfrm>
            <a:off x="838200" y="2773892"/>
            <a:ext cx="10515600" cy="4351338"/>
          </a:xfrm>
        </p:spPr>
        <p:txBody>
          <a:bodyPr>
            <a:noAutofit/>
          </a:bodyPr>
          <a:lstStyle/>
          <a:p>
            <a:pPr marL="0" indent="0">
              <a:buNone/>
            </a:pPr>
            <a:r>
              <a:rPr lang="en-US" sz="3200" dirty="0"/>
              <a:t>Share out with class! </a:t>
            </a:r>
          </a:p>
        </p:txBody>
      </p:sp>
    </p:spTree>
    <p:extLst>
      <p:ext uri="{BB962C8B-B14F-4D97-AF65-F5344CB8AC3E}">
        <p14:creationId xmlns:p14="http://schemas.microsoft.com/office/powerpoint/2010/main" val="2946351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479D4-A0B6-FF47-8660-97312C2B238B}"/>
              </a:ext>
            </a:extLst>
          </p:cNvPr>
          <p:cNvSpPr>
            <a:spLocks noGrp="1"/>
          </p:cNvSpPr>
          <p:nvPr>
            <p:ph type="title"/>
          </p:nvPr>
        </p:nvSpPr>
        <p:spPr/>
        <p:txBody>
          <a:bodyPr/>
          <a:lstStyle/>
          <a:p>
            <a:r>
              <a:rPr lang="en-US" b="1" dirty="0"/>
              <a:t>Closing Activity</a:t>
            </a:r>
          </a:p>
        </p:txBody>
      </p:sp>
      <p:sp>
        <p:nvSpPr>
          <p:cNvPr id="4" name="Content Placeholder 2">
            <a:extLst>
              <a:ext uri="{FF2B5EF4-FFF2-40B4-BE49-F238E27FC236}">
                <a16:creationId xmlns:a16="http://schemas.microsoft.com/office/drawing/2014/main" id="{3F2A18BA-4637-B54D-81DA-57F885DD42B8}"/>
              </a:ext>
            </a:extLst>
          </p:cNvPr>
          <p:cNvSpPr txBox="1">
            <a:spLocks/>
          </p:cNvSpPr>
          <p:nvPr/>
        </p:nvSpPr>
        <p:spPr>
          <a:xfrm>
            <a:off x="1075267"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u="sng" dirty="0"/>
              <a:t>Instructions:</a:t>
            </a:r>
          </a:p>
          <a:p>
            <a:pPr marL="514350" indent="-514350">
              <a:buFont typeface="+mj-lt"/>
              <a:buAutoNum type="arabicPeriod"/>
            </a:pPr>
            <a:r>
              <a:rPr lang="en-US" sz="3000" dirty="0"/>
              <a:t>Write your response to the questions on the lesson worksheet.</a:t>
            </a:r>
          </a:p>
        </p:txBody>
      </p:sp>
    </p:spTree>
    <p:extLst>
      <p:ext uri="{BB962C8B-B14F-4D97-AF65-F5344CB8AC3E}">
        <p14:creationId xmlns:p14="http://schemas.microsoft.com/office/powerpoint/2010/main" val="732121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479D4-A0B6-FF47-8660-97312C2B238B}"/>
              </a:ext>
            </a:extLst>
          </p:cNvPr>
          <p:cNvSpPr>
            <a:spLocks noGrp="1"/>
          </p:cNvSpPr>
          <p:nvPr>
            <p:ph type="title"/>
          </p:nvPr>
        </p:nvSpPr>
        <p:spPr/>
        <p:txBody>
          <a:bodyPr/>
          <a:lstStyle/>
          <a:p>
            <a:r>
              <a:rPr lang="en-US" b="1" dirty="0"/>
              <a:t>Closing Activity</a:t>
            </a:r>
          </a:p>
        </p:txBody>
      </p:sp>
      <p:sp>
        <p:nvSpPr>
          <p:cNvPr id="3" name="Content Placeholder 2">
            <a:extLst>
              <a:ext uri="{FF2B5EF4-FFF2-40B4-BE49-F238E27FC236}">
                <a16:creationId xmlns:a16="http://schemas.microsoft.com/office/drawing/2014/main" id="{AB42A34C-9353-874B-A82B-FC0D162D01EA}"/>
              </a:ext>
            </a:extLst>
          </p:cNvPr>
          <p:cNvSpPr>
            <a:spLocks noGrp="1"/>
          </p:cNvSpPr>
          <p:nvPr>
            <p:ph idx="1"/>
          </p:nvPr>
        </p:nvSpPr>
        <p:spPr>
          <a:xfrm>
            <a:off x="668866" y="2028825"/>
            <a:ext cx="10515600" cy="4351338"/>
          </a:xfrm>
        </p:spPr>
        <p:txBody>
          <a:bodyPr/>
          <a:lstStyle/>
          <a:p>
            <a:pPr marL="514350" indent="-514350">
              <a:buFont typeface="+mj-lt"/>
              <a:buAutoNum type="arabicPeriod"/>
            </a:pPr>
            <a:r>
              <a:rPr lang="en-US" sz="3500" b="1" dirty="0"/>
              <a:t>How are urban watersheds different than non-urban watersheds? </a:t>
            </a:r>
            <a:r>
              <a:rPr lang="en-US" sz="3500" b="1" i="1" dirty="0"/>
              <a:t>Explain with words or draw a picture.</a:t>
            </a:r>
          </a:p>
          <a:p>
            <a:pPr marL="514350" indent="-514350">
              <a:buFont typeface="+mj-lt"/>
              <a:buAutoNum type="arabicPeriod"/>
            </a:pPr>
            <a:endParaRPr lang="en-US" sz="3500" b="1" dirty="0"/>
          </a:p>
          <a:p>
            <a:pPr marL="514350" indent="-514350">
              <a:buFont typeface="+mj-lt"/>
              <a:buAutoNum type="arabicPeriod"/>
            </a:pPr>
            <a:r>
              <a:rPr lang="en-US" sz="3500" b="1" dirty="0"/>
              <a:t>How can urbanization negatively affect stream health? Explain in words. </a:t>
            </a:r>
          </a:p>
          <a:p>
            <a:endParaRPr lang="en-US" dirty="0"/>
          </a:p>
        </p:txBody>
      </p:sp>
    </p:spTree>
    <p:extLst>
      <p:ext uri="{BB962C8B-B14F-4D97-AF65-F5344CB8AC3E}">
        <p14:creationId xmlns:p14="http://schemas.microsoft.com/office/powerpoint/2010/main" val="2370849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54C3BF-62BA-144B-90F1-C9EB464B590C}"/>
              </a:ext>
            </a:extLst>
          </p:cNvPr>
          <p:cNvSpPr>
            <a:spLocks noGrp="1"/>
          </p:cNvSpPr>
          <p:nvPr>
            <p:ph idx="1"/>
          </p:nvPr>
        </p:nvSpPr>
        <p:spPr>
          <a:xfrm>
            <a:off x="838200" y="2290695"/>
            <a:ext cx="10515600" cy="4351338"/>
          </a:xfrm>
        </p:spPr>
        <p:txBody>
          <a:bodyPr>
            <a:normAutofit/>
          </a:bodyPr>
          <a:lstStyle/>
          <a:p>
            <a:pPr marL="514350" indent="-514350">
              <a:buFont typeface="+mj-lt"/>
              <a:buAutoNum type="arabicPeriod"/>
            </a:pPr>
            <a:r>
              <a:rPr lang="en-US" sz="4400" b="1" dirty="0"/>
              <a:t>Why is access to clean/healthy? water important?</a:t>
            </a:r>
          </a:p>
          <a:p>
            <a:pPr marL="514350" indent="-514350" algn="ctr">
              <a:buFont typeface="+mj-lt"/>
              <a:buAutoNum type="arabicPeriod"/>
            </a:pPr>
            <a:endParaRPr lang="en-US" sz="4400" b="1" dirty="0"/>
          </a:p>
          <a:p>
            <a:pPr marL="514350" indent="-514350">
              <a:buFont typeface="+mj-lt"/>
              <a:buAutoNum type="arabicPeriod"/>
            </a:pPr>
            <a:r>
              <a:rPr lang="en-US" sz="4400" b="1" dirty="0"/>
              <a:t>What are some factors that might make a water supply polluted or unhealthy?</a:t>
            </a:r>
          </a:p>
        </p:txBody>
      </p:sp>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a:xfrm>
            <a:off x="838200" y="365125"/>
            <a:ext cx="10515600" cy="1325563"/>
          </a:xfrm>
        </p:spPr>
        <p:txBody>
          <a:bodyPr/>
          <a:lstStyle/>
          <a:p>
            <a:r>
              <a:rPr lang="en-US" b="1" dirty="0"/>
              <a:t>Opening Activity </a:t>
            </a:r>
          </a:p>
        </p:txBody>
      </p:sp>
    </p:spTree>
    <p:extLst>
      <p:ext uri="{BB962C8B-B14F-4D97-AF65-F5344CB8AC3E}">
        <p14:creationId xmlns:p14="http://schemas.microsoft.com/office/powerpoint/2010/main" val="4015904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BAB1D-8528-E345-967D-EA0740BFE59A}"/>
              </a:ext>
            </a:extLst>
          </p:cNvPr>
          <p:cNvSpPr>
            <a:spLocks noGrp="1"/>
          </p:cNvSpPr>
          <p:nvPr>
            <p:ph type="title"/>
          </p:nvPr>
        </p:nvSpPr>
        <p:spPr/>
        <p:txBody>
          <a:bodyPr/>
          <a:lstStyle/>
          <a:p>
            <a:r>
              <a:rPr lang="en-US" b="1" dirty="0"/>
              <a:t>“Color Me a Watershed”</a:t>
            </a:r>
          </a:p>
        </p:txBody>
      </p:sp>
      <p:sp>
        <p:nvSpPr>
          <p:cNvPr id="4" name="TextBox 3">
            <a:extLst>
              <a:ext uri="{FF2B5EF4-FFF2-40B4-BE49-F238E27FC236}">
                <a16:creationId xmlns:a16="http://schemas.microsoft.com/office/drawing/2014/main" id="{336B8C9E-BAFE-0C4E-BCE4-F3B9668637E3}"/>
              </a:ext>
            </a:extLst>
          </p:cNvPr>
          <p:cNvSpPr txBox="1"/>
          <p:nvPr/>
        </p:nvSpPr>
        <p:spPr>
          <a:xfrm>
            <a:off x="3860799" y="3281531"/>
            <a:ext cx="4758267" cy="1015663"/>
          </a:xfrm>
          <a:prstGeom prst="rect">
            <a:avLst/>
          </a:prstGeom>
          <a:noFill/>
          <a:ln>
            <a:solidFill>
              <a:schemeClr val="accent1"/>
            </a:solidFill>
          </a:ln>
        </p:spPr>
        <p:txBody>
          <a:bodyPr wrap="square" rtlCol="0">
            <a:spAutoFit/>
          </a:bodyPr>
          <a:lstStyle/>
          <a:p>
            <a:pPr algn="ctr"/>
            <a:r>
              <a:rPr lang="en-US" sz="3000" dirty="0"/>
              <a:t>1 square on map = 1 km</a:t>
            </a:r>
            <a:r>
              <a:rPr lang="en-US" sz="3000" baseline="30000" dirty="0"/>
              <a:t>2</a:t>
            </a:r>
          </a:p>
          <a:p>
            <a:pPr algn="ctr"/>
            <a:r>
              <a:rPr lang="en-US" sz="3000" dirty="0"/>
              <a:t>Each map = 360 km</a:t>
            </a:r>
            <a:r>
              <a:rPr lang="en-US" sz="3000" baseline="30000" dirty="0"/>
              <a:t>2</a:t>
            </a:r>
          </a:p>
        </p:txBody>
      </p:sp>
    </p:spTree>
    <p:extLst>
      <p:ext uri="{BB962C8B-B14F-4D97-AF65-F5344CB8AC3E}">
        <p14:creationId xmlns:p14="http://schemas.microsoft.com/office/powerpoint/2010/main" val="2530924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BAB1D-8528-E345-967D-EA0740BFE59A}"/>
              </a:ext>
            </a:extLst>
          </p:cNvPr>
          <p:cNvSpPr>
            <a:spLocks noGrp="1"/>
          </p:cNvSpPr>
          <p:nvPr>
            <p:ph type="title"/>
          </p:nvPr>
        </p:nvSpPr>
        <p:spPr/>
        <p:txBody>
          <a:bodyPr/>
          <a:lstStyle/>
          <a:p>
            <a:r>
              <a:rPr lang="en-US" b="1" dirty="0"/>
              <a:t>“Color Me a Watershed”</a:t>
            </a:r>
          </a:p>
        </p:txBody>
      </p:sp>
      <p:sp>
        <p:nvSpPr>
          <p:cNvPr id="3" name="Content Placeholder 2">
            <a:extLst>
              <a:ext uri="{FF2B5EF4-FFF2-40B4-BE49-F238E27FC236}">
                <a16:creationId xmlns:a16="http://schemas.microsoft.com/office/drawing/2014/main" id="{22A39A48-661C-AC4D-8763-86A23B24E03A}"/>
              </a:ext>
            </a:extLst>
          </p:cNvPr>
          <p:cNvSpPr>
            <a:spLocks noGrp="1"/>
          </p:cNvSpPr>
          <p:nvPr>
            <p:ph idx="1"/>
          </p:nvPr>
        </p:nvSpPr>
        <p:spPr/>
        <p:txBody>
          <a:bodyPr/>
          <a:lstStyle/>
          <a:p>
            <a:pPr marL="0" indent="0">
              <a:buNone/>
            </a:pPr>
            <a:r>
              <a:rPr lang="en-US" u="sng" dirty="0"/>
              <a:t>Instructions:</a:t>
            </a:r>
          </a:p>
          <a:p>
            <a:pPr marL="514350" indent="-514350">
              <a:buAutoNum type="arabicPeriod"/>
            </a:pPr>
            <a:r>
              <a:rPr lang="en-US" dirty="0"/>
              <a:t>Designate each land type with a different color</a:t>
            </a:r>
          </a:p>
          <a:p>
            <a:pPr marL="514350" indent="-514350">
              <a:buAutoNum type="arabicPeriod"/>
            </a:pPr>
            <a:r>
              <a:rPr lang="en-US" dirty="0"/>
              <a:t>Color code map</a:t>
            </a:r>
          </a:p>
          <a:p>
            <a:pPr marL="514350" indent="-514350">
              <a:buAutoNum type="arabicPeriod"/>
            </a:pPr>
            <a:r>
              <a:rPr lang="en-US" dirty="0"/>
              <a:t>For each land type, determine:</a:t>
            </a:r>
          </a:p>
          <a:p>
            <a:pPr marL="971550" lvl="1" indent="-514350">
              <a:buAutoNum type="arabicPeriod"/>
            </a:pPr>
            <a:r>
              <a:rPr lang="en-US" dirty="0"/>
              <a:t>Total km</a:t>
            </a:r>
            <a:r>
              <a:rPr lang="en-US" baseline="30000" dirty="0"/>
              <a:t>2</a:t>
            </a:r>
          </a:p>
          <a:p>
            <a:pPr marL="971550" lvl="1" indent="-514350">
              <a:buAutoNum type="arabicPeriod"/>
            </a:pPr>
            <a:r>
              <a:rPr lang="en-US" dirty="0"/>
              <a:t>% coverage</a:t>
            </a:r>
          </a:p>
          <a:p>
            <a:pPr marL="514350" indent="-514350">
              <a:buAutoNum type="arabicPeriod"/>
            </a:pPr>
            <a:r>
              <a:rPr lang="en-US" dirty="0"/>
              <a:t>Move on to the next map (use same color-coding)</a:t>
            </a:r>
          </a:p>
          <a:p>
            <a:pPr marL="0" indent="0">
              <a:buNone/>
            </a:pPr>
            <a:endParaRPr lang="en-US" u="sng" dirty="0"/>
          </a:p>
        </p:txBody>
      </p:sp>
      <p:sp>
        <p:nvSpPr>
          <p:cNvPr id="5" name="TextBox 4">
            <a:extLst>
              <a:ext uri="{FF2B5EF4-FFF2-40B4-BE49-F238E27FC236}">
                <a16:creationId xmlns:a16="http://schemas.microsoft.com/office/drawing/2014/main" id="{468177C5-E3F2-5340-9DE1-CCE7EAABA445}"/>
              </a:ext>
            </a:extLst>
          </p:cNvPr>
          <p:cNvSpPr txBox="1"/>
          <p:nvPr/>
        </p:nvSpPr>
        <p:spPr>
          <a:xfrm>
            <a:off x="7433733" y="5499798"/>
            <a:ext cx="4758267" cy="1015663"/>
          </a:xfrm>
          <a:prstGeom prst="rect">
            <a:avLst/>
          </a:prstGeom>
          <a:noFill/>
          <a:ln>
            <a:solidFill>
              <a:schemeClr val="accent1"/>
            </a:solidFill>
          </a:ln>
        </p:spPr>
        <p:txBody>
          <a:bodyPr wrap="square" rtlCol="0">
            <a:spAutoFit/>
          </a:bodyPr>
          <a:lstStyle/>
          <a:p>
            <a:pPr algn="ctr"/>
            <a:r>
              <a:rPr lang="en-US" sz="3000" dirty="0"/>
              <a:t>1 square on map = 1 km</a:t>
            </a:r>
            <a:r>
              <a:rPr lang="en-US" sz="3000" baseline="30000" dirty="0"/>
              <a:t>2</a:t>
            </a:r>
          </a:p>
          <a:p>
            <a:pPr algn="ctr"/>
            <a:r>
              <a:rPr lang="en-US" sz="3000" dirty="0"/>
              <a:t>Each map = 360 km</a:t>
            </a:r>
            <a:r>
              <a:rPr lang="en-US" sz="3000" baseline="30000" dirty="0"/>
              <a:t>2</a:t>
            </a:r>
          </a:p>
        </p:txBody>
      </p:sp>
    </p:spTree>
    <p:extLst>
      <p:ext uri="{BB962C8B-B14F-4D97-AF65-F5344CB8AC3E}">
        <p14:creationId xmlns:p14="http://schemas.microsoft.com/office/powerpoint/2010/main" val="3232598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BAB1D-8528-E345-967D-EA0740BFE59A}"/>
              </a:ext>
            </a:extLst>
          </p:cNvPr>
          <p:cNvSpPr>
            <a:spLocks noGrp="1"/>
          </p:cNvSpPr>
          <p:nvPr>
            <p:ph type="title"/>
          </p:nvPr>
        </p:nvSpPr>
        <p:spPr>
          <a:xfrm>
            <a:off x="0" y="143197"/>
            <a:ext cx="5655733" cy="1325563"/>
          </a:xfrm>
        </p:spPr>
        <p:txBody>
          <a:bodyPr>
            <a:normAutofit fontScale="90000"/>
          </a:bodyPr>
          <a:lstStyle/>
          <a:p>
            <a:r>
              <a:rPr lang="en-US" b="1" dirty="0"/>
              <a:t>“Color Me a Watershed” – </a:t>
            </a:r>
            <a:br>
              <a:rPr lang="en-US" b="1" dirty="0"/>
            </a:br>
            <a:r>
              <a:rPr lang="en-US" b="1" dirty="0"/>
              <a:t>example</a:t>
            </a:r>
          </a:p>
        </p:txBody>
      </p:sp>
      <p:pic>
        <p:nvPicPr>
          <p:cNvPr id="7" name="Picture 6">
            <a:extLst>
              <a:ext uri="{FF2B5EF4-FFF2-40B4-BE49-F238E27FC236}">
                <a16:creationId xmlns:a16="http://schemas.microsoft.com/office/drawing/2014/main" id="{D04E8EBC-7317-494F-AB8F-AB7EFDF51644}"/>
              </a:ext>
            </a:extLst>
          </p:cNvPr>
          <p:cNvPicPr>
            <a:picLocks noChangeAspect="1"/>
          </p:cNvPicPr>
          <p:nvPr/>
        </p:nvPicPr>
        <p:blipFill rotWithShape="1">
          <a:blip r:embed="rId3"/>
          <a:srcRect l="7654" t="1934" r="8148" b="15103"/>
          <a:stretch/>
        </p:blipFill>
        <p:spPr>
          <a:xfrm rot="5400000">
            <a:off x="6217960" y="986435"/>
            <a:ext cx="6461679" cy="4775202"/>
          </a:xfrm>
          <a:prstGeom prst="rect">
            <a:avLst/>
          </a:prstGeom>
        </p:spPr>
      </p:pic>
      <p:pic>
        <p:nvPicPr>
          <p:cNvPr id="9" name="Picture 8">
            <a:extLst>
              <a:ext uri="{FF2B5EF4-FFF2-40B4-BE49-F238E27FC236}">
                <a16:creationId xmlns:a16="http://schemas.microsoft.com/office/drawing/2014/main" id="{7EDB5C72-FC90-B245-89B3-F194BAC1A1BA}"/>
              </a:ext>
            </a:extLst>
          </p:cNvPr>
          <p:cNvPicPr>
            <a:picLocks noChangeAspect="1"/>
          </p:cNvPicPr>
          <p:nvPr/>
        </p:nvPicPr>
        <p:blipFill rotWithShape="1">
          <a:blip r:embed="rId4"/>
          <a:srcRect l="20053" t="37765" r="6048" b="10657"/>
          <a:stretch/>
        </p:blipFill>
        <p:spPr>
          <a:xfrm>
            <a:off x="694266" y="2607734"/>
            <a:ext cx="5725593" cy="2997200"/>
          </a:xfrm>
          <a:prstGeom prst="rect">
            <a:avLst/>
          </a:prstGeom>
        </p:spPr>
      </p:pic>
    </p:spTree>
    <p:extLst>
      <p:ext uri="{BB962C8B-B14F-4D97-AF65-F5344CB8AC3E}">
        <p14:creationId xmlns:p14="http://schemas.microsoft.com/office/powerpoint/2010/main" val="2269314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0A94-4BF1-E941-BC43-3FE414E8F600}"/>
              </a:ext>
            </a:extLst>
          </p:cNvPr>
          <p:cNvSpPr>
            <a:spLocks noGrp="1"/>
          </p:cNvSpPr>
          <p:nvPr>
            <p:ph type="title"/>
          </p:nvPr>
        </p:nvSpPr>
        <p:spPr/>
        <p:txBody>
          <a:bodyPr/>
          <a:lstStyle/>
          <a:p>
            <a:r>
              <a:rPr lang="en-US" b="1" dirty="0"/>
              <a:t>“Color Me a Watershed” -- Discussion</a:t>
            </a:r>
            <a:endParaRPr lang="en-US" dirty="0"/>
          </a:p>
        </p:txBody>
      </p:sp>
      <p:sp>
        <p:nvSpPr>
          <p:cNvPr id="3" name="Content Placeholder 2">
            <a:extLst>
              <a:ext uri="{FF2B5EF4-FFF2-40B4-BE49-F238E27FC236}">
                <a16:creationId xmlns:a16="http://schemas.microsoft.com/office/drawing/2014/main" id="{143E3D3B-B49F-0E4A-94A4-DA48E62412B9}"/>
              </a:ext>
            </a:extLst>
          </p:cNvPr>
          <p:cNvSpPr>
            <a:spLocks noGrp="1"/>
          </p:cNvSpPr>
          <p:nvPr>
            <p:ph idx="1"/>
          </p:nvPr>
        </p:nvSpPr>
        <p:spPr>
          <a:xfrm>
            <a:off x="838200" y="1825625"/>
            <a:ext cx="11049000" cy="4795308"/>
          </a:xfrm>
        </p:spPr>
        <p:txBody>
          <a:bodyPr/>
          <a:lstStyle/>
          <a:p>
            <a:pPr marL="514350" indent="-514350">
              <a:buFont typeface="+mj-lt"/>
              <a:buAutoNum type="arabicPeriod"/>
            </a:pPr>
            <a:r>
              <a:rPr lang="en-US" sz="3200" dirty="0"/>
              <a:t>What happens to the amount of forested land as you go from Map A to Map C?</a:t>
            </a:r>
            <a:endParaRPr lang="en-US" dirty="0"/>
          </a:p>
        </p:txBody>
      </p:sp>
    </p:spTree>
    <p:extLst>
      <p:ext uri="{BB962C8B-B14F-4D97-AF65-F5344CB8AC3E}">
        <p14:creationId xmlns:p14="http://schemas.microsoft.com/office/powerpoint/2010/main" val="4270453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0A94-4BF1-E941-BC43-3FE414E8F600}"/>
              </a:ext>
            </a:extLst>
          </p:cNvPr>
          <p:cNvSpPr>
            <a:spLocks noGrp="1"/>
          </p:cNvSpPr>
          <p:nvPr>
            <p:ph type="title"/>
          </p:nvPr>
        </p:nvSpPr>
        <p:spPr/>
        <p:txBody>
          <a:bodyPr/>
          <a:lstStyle/>
          <a:p>
            <a:r>
              <a:rPr lang="en-US" b="1" dirty="0"/>
              <a:t>“Color Me a Watershed” -- Discussion</a:t>
            </a:r>
            <a:endParaRPr lang="en-US" dirty="0"/>
          </a:p>
        </p:txBody>
      </p:sp>
      <p:sp>
        <p:nvSpPr>
          <p:cNvPr id="3" name="Content Placeholder 2">
            <a:extLst>
              <a:ext uri="{FF2B5EF4-FFF2-40B4-BE49-F238E27FC236}">
                <a16:creationId xmlns:a16="http://schemas.microsoft.com/office/drawing/2014/main" id="{143E3D3B-B49F-0E4A-94A4-DA48E62412B9}"/>
              </a:ext>
            </a:extLst>
          </p:cNvPr>
          <p:cNvSpPr>
            <a:spLocks noGrp="1"/>
          </p:cNvSpPr>
          <p:nvPr>
            <p:ph idx="1"/>
          </p:nvPr>
        </p:nvSpPr>
        <p:spPr>
          <a:xfrm>
            <a:off x="838200" y="1825625"/>
            <a:ext cx="11049000" cy="4795308"/>
          </a:xfrm>
        </p:spPr>
        <p:txBody>
          <a:bodyPr/>
          <a:lstStyle/>
          <a:p>
            <a:pPr marL="514350" indent="-514350">
              <a:buFont typeface="+mj-lt"/>
              <a:buAutoNum type="arabicPeriod"/>
            </a:pPr>
            <a:r>
              <a:rPr lang="en-US" sz="3200" dirty="0"/>
              <a:t>What happens to the amount of forested land as you go from Map A to Map C?</a:t>
            </a:r>
          </a:p>
          <a:p>
            <a:pPr marL="514350" indent="-514350">
              <a:buFont typeface="+mj-lt"/>
              <a:buAutoNum type="arabicPeriod"/>
            </a:pPr>
            <a:r>
              <a:rPr lang="en-US" sz="3200" dirty="0"/>
              <a:t>Which has the most land devoted to residential (in other words, human settlements)?</a:t>
            </a:r>
            <a:endParaRPr lang="en-US" dirty="0"/>
          </a:p>
        </p:txBody>
      </p:sp>
    </p:spTree>
    <p:extLst>
      <p:ext uri="{BB962C8B-B14F-4D97-AF65-F5344CB8AC3E}">
        <p14:creationId xmlns:p14="http://schemas.microsoft.com/office/powerpoint/2010/main" val="5064481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45.9"/>
</p:tagLst>
</file>

<file path=ppt/tags/tag2.xml><?xml version="1.0" encoding="utf-8"?>
<p:tagLst xmlns:a="http://schemas.openxmlformats.org/drawingml/2006/main" xmlns:r="http://schemas.openxmlformats.org/officeDocument/2006/relationships" xmlns:p="http://schemas.openxmlformats.org/presentationml/2006/main">
  <p:tag name="TIMING" val="|4|45.9"/>
</p:tagLst>
</file>

<file path=ppt/tags/tag3.xml><?xml version="1.0" encoding="utf-8"?>
<p:tagLst xmlns:a="http://schemas.openxmlformats.org/drawingml/2006/main" xmlns:r="http://schemas.openxmlformats.org/officeDocument/2006/relationships" xmlns:p="http://schemas.openxmlformats.org/presentationml/2006/main">
  <p:tag name="TIMING" val="|4|45.9"/>
</p:tagLst>
</file>

<file path=ppt/tags/tag4.xml><?xml version="1.0" encoding="utf-8"?>
<p:tagLst xmlns:a="http://schemas.openxmlformats.org/drawingml/2006/main" xmlns:r="http://schemas.openxmlformats.org/officeDocument/2006/relationships" xmlns:p="http://schemas.openxmlformats.org/presentationml/2006/main">
  <p:tag name="TIMING" val="|32.2"/>
</p:tagLst>
</file>

<file path=ppt/tags/tag5.xml><?xml version="1.0" encoding="utf-8"?>
<p:tagLst xmlns:a="http://schemas.openxmlformats.org/drawingml/2006/main" xmlns:r="http://schemas.openxmlformats.org/officeDocument/2006/relationships" xmlns:p="http://schemas.openxmlformats.org/presentationml/2006/main">
  <p:tag name="TIMING" val="|36.5|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3132</TotalTime>
  <Words>1821</Words>
  <Application>Microsoft Macintosh PowerPoint</Application>
  <PresentationFormat>Widescreen</PresentationFormat>
  <Paragraphs>243</Paragraphs>
  <Slides>32</Slides>
  <Notes>14</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Impact</vt:lpstr>
      <vt:lpstr>Office Theme</vt:lpstr>
      <vt:lpstr>Urban Watersheds</vt:lpstr>
      <vt:lpstr>Agenda</vt:lpstr>
      <vt:lpstr>Opening Activity </vt:lpstr>
      <vt:lpstr>Opening Activity </vt:lpstr>
      <vt:lpstr>“Color Me a Watershed”</vt:lpstr>
      <vt:lpstr>“Color Me a Watershed”</vt:lpstr>
      <vt:lpstr>“Color Me a Watershed” –  example</vt:lpstr>
      <vt:lpstr>“Color Me a Watershed” -- Discussion</vt:lpstr>
      <vt:lpstr>“Color Me a Watershed” -- Discussion</vt:lpstr>
      <vt:lpstr>“Color Me a Watershed” -- Discussion</vt:lpstr>
      <vt:lpstr>“Color Me a Watershed” -- Discussion</vt:lpstr>
      <vt:lpstr>PowerPoint Presentation</vt:lpstr>
      <vt:lpstr>Guided Notes</vt:lpstr>
      <vt:lpstr>Why are urban watersheds unique?</vt:lpstr>
      <vt:lpstr>Everyone Lives In a Watershed! </vt:lpstr>
      <vt:lpstr>Everyone Lives In a Watershed! </vt:lpstr>
      <vt:lpstr>Everyone Lives In a Watershed! </vt:lpstr>
      <vt:lpstr>PowerPoint Presentation</vt:lpstr>
      <vt:lpstr>PowerPoint Presentation</vt:lpstr>
      <vt:lpstr>PowerPoint Presentation</vt:lpstr>
      <vt:lpstr>Why is increased surface runoff in urban watersheds a problem?</vt:lpstr>
      <vt:lpstr>Why is increased surface runoff in urban watersheds a problem?</vt:lpstr>
      <vt:lpstr>How can we keep track of pollution in our streams and rivers?</vt:lpstr>
      <vt:lpstr>How can we keep track of pollution in our streams and rivers?</vt:lpstr>
      <vt:lpstr>PowerPoint Presentation</vt:lpstr>
      <vt:lpstr>Campus Watersheds</vt:lpstr>
      <vt:lpstr>Campus Watersheds</vt:lpstr>
      <vt:lpstr>Campus Watersheds</vt:lpstr>
      <vt:lpstr>Campus Watersheds –  Campus Stream Poster</vt:lpstr>
      <vt:lpstr>Campus Watersheds –  Campus Stream Poster</vt:lpstr>
      <vt:lpstr>Closing Activity</vt:lpstr>
      <vt:lpstr>Closing Activity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Watersheds</dc:title>
  <dc:creator>Microsoft Office User</dc:creator>
  <cp:lastModifiedBy>K. Solomon</cp:lastModifiedBy>
  <cp:revision>27</cp:revision>
  <dcterms:created xsi:type="dcterms:W3CDTF">2021-10-18T14:38:32Z</dcterms:created>
  <dcterms:modified xsi:type="dcterms:W3CDTF">2022-03-28T20:37:17Z</dcterms:modified>
</cp:coreProperties>
</file>